
<file path=[Content_Types].xml><?xml version="1.0" encoding="utf-8"?>
<Types xmlns="http://schemas.openxmlformats.org/package/2006/content-types">
  <Override PartName="/_rels/.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50.png" ContentType="image/png"/>
  <Override PartName="/ppt/media/image49.png" ContentType="image/png"/>
  <Override PartName="/ppt/media/image48.png" ContentType="image/png"/>
  <Override PartName="/ppt/media/image47.png" ContentType="image/png"/>
  <Override PartName="/ppt/media/image20.png" ContentType="image/png"/>
  <Override PartName="/ppt/media/image55.png" ContentType="image/png"/>
  <Override PartName="/ppt/media/image5.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54.png" ContentType="image/png"/>
  <Override PartName="/ppt/media/image4.png" ContentType="image/png"/>
  <Override PartName="/ppt/media/image39.png" ContentType="image/png"/>
  <Override PartName="/ppt/media/image41.emf" ContentType="image/x-emf"/>
  <Override PartName="/ppt/media/image53.png" ContentType="image/png"/>
  <Override PartName="/ppt/media/image3.png" ContentType="image/png"/>
  <Override PartName="/ppt/media/image38.png" ContentType="image/png"/>
  <Override PartName="/ppt/media/image22.png" ContentType="image/png"/>
  <Override PartName="/ppt/media/image57.png" ContentType="image/png"/>
  <Override PartName="/ppt/media/image7.png" ContentType="image/png"/>
  <Override PartName="/ppt/media/image52.png" ContentType="image/png"/>
  <Override PartName="/ppt/media/image2.png" ContentType="image/png"/>
  <Override PartName="/ppt/media/image37.png" ContentType="image/png"/>
  <Override PartName="/ppt/media/image21.png" ContentType="image/png"/>
  <Override PartName="/ppt/media/image6.png" ContentType="image/png"/>
  <Override PartName="/ppt/media/image51.png" ContentType="image/png"/>
  <Override PartName="/ppt/media/image1.png" ContentType="image/png"/>
  <Override PartName="/ppt/media/image36.png" ContentType="image/png"/>
  <Override PartName="/ppt/media/image8.png" ContentType="image/png"/>
  <Override PartName="/ppt/media/image23.png" ContentType="image/png"/>
  <Override PartName="/ppt/media/image10.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56.emf" ContentType="image/x-emf"/>
  <Override PartName="/ppt/media/image40.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40"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41"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4399200" y="9555480"/>
            <a:ext cx="3372840" cy="502560"/>
          </a:xfrm>
          <a:prstGeom prst="rect">
            <a:avLst/>
          </a:prstGeom>
        </p:spPr>
        <p:txBody>
          <a:bodyPr lIns="0" rIns="0" tIns="0" bIns="0" anchor="b"/>
          <a:p>
            <a:pPr algn="r"/>
            <a:fld id="{F6FF2F1E-79CF-4FE8-9D82-024E89C1A3E4}" type="slidenum">
              <a:rPr b="0" lang="en-US" sz="1400" spc="-1" strike="noStrike">
                <a:solidFill>
                  <a:srgbClr val="000000"/>
                </a:solidFill>
                <a:uFill>
                  <a:solidFill>
                    <a:srgbClr val="ffffff"/>
                  </a:solidFill>
                </a:uFill>
                <a:latin typeface="Times New Roman"/>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395640" y="4136760"/>
            <a:ext cx="7194960" cy="5445000"/>
          </a:xfrm>
          <a:prstGeom prst="rect">
            <a:avLst/>
          </a:prstGeom>
        </p:spPr>
        <p:txBody>
          <a:bodyPr lIns="0" rIns="0" tIns="0" bIns="0"/>
          <a:p>
            <a:r>
              <a:rPr b="0" lang="en-US" sz="2000" spc="-1" strike="noStrike">
                <a:solidFill>
                  <a:srgbClr val="000000"/>
                </a:solidFill>
                <a:uFill>
                  <a:solidFill>
                    <a:srgbClr val="ffffff"/>
                  </a:solidFill>
                </a:uFill>
                <a:latin typeface="Arial"/>
              </a:rPr>
              <a:t>This diagram shows how we are planning to provide a 'Campus Storage Pool' for the entire university.  This approach is being done by a number of orgs including UCLA and Purdue, but in different ways.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Our system feeds the same clients (tho Cloud clients are now also added), as well as several layers of firewalls and ACLs (red line).  The protocol-specific servers are still represented, but they will often be serving multiple protocols simultaneously.</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largest difference is that the back end storage is made of multiple // DistFS, each available to all the data servers / consumers, not only the IO Nodes, but also directly accessible to our compute clusters (and every node in the compute cluster can have // access to the DistFS.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DistFS can be optimized for different IO requirements, Hi IOPS on SSDs, BigData on spinners, and especially different security profiles to provide much more secure environments if nec (pink rect indicates special security around a HIPAA-secure DistFS.)</a:t>
            </a:r>
            <a:endParaRPr b="0" lang="en-US" sz="2000" spc="-1" strike="noStrike">
              <a:solidFill>
                <a:srgbClr val="000000"/>
              </a:solidFill>
              <a:uFill>
                <a:solidFill>
                  <a:srgbClr val="ffffff"/>
                </a:solidFill>
              </a:u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777240" y="4326840"/>
            <a:ext cx="6217560" cy="5731560"/>
          </a:xfrm>
          <a:prstGeom prst="rect">
            <a:avLst/>
          </a:prstGeom>
        </p:spPr>
        <p:txBody>
          <a:bodyPr lIns="0" rIns="0" tIns="0" bIns="0"/>
          <a:p>
            <a:r>
              <a:rPr b="0" lang="en-US" sz="2000" spc="-1" strike="noStrike">
                <a:solidFill>
                  <a:srgbClr val="000000"/>
                </a:solidFill>
                <a:uFill>
                  <a:solidFill>
                    <a:srgbClr val="ffffff"/>
                  </a:solidFill>
                </a:uFill>
                <a:latin typeface="Arial"/>
              </a:rPr>
              <a:t>The left part of the slide repeated here shows an archive/backup  system that uses </a:t>
            </a:r>
            <a:r>
              <a:rPr b="1" lang="en-US" sz="2000" spc="-1" strike="noStrike">
                <a:solidFill>
                  <a:srgbClr val="000000"/>
                </a:solidFill>
                <a:uFill>
                  <a:solidFill>
                    <a:srgbClr val="ffffff"/>
                  </a:solidFill>
                </a:uFill>
                <a:latin typeface="Arial"/>
              </a:rPr>
              <a:t>erasure encoding</a:t>
            </a:r>
            <a:r>
              <a:rPr b="0" lang="en-US" sz="2000" spc="-1" strike="noStrike">
                <a:solidFill>
                  <a:srgbClr val="000000"/>
                </a:solidFill>
                <a:uFill>
                  <a:solidFill>
                    <a:srgbClr val="ffffff"/>
                  </a:solidFill>
                </a:uFill>
                <a:latin typeface="Arial"/>
              </a:rPr>
              <a:t> instead of RAID to provide resistance to failure.  It's not the same as Backup, but it's a big move in that direction.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EC allows data integrity even during the loss of multiple chassis'.</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The components of the archive system are distributed around campus and clustered via 10 or 40GbE.  </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Also note the blue arrows which indicate that the archive will initiate connections to the DistFSs, run the HSM software, then disconnect to decrease the likelihood of attack from outside.</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Erasure is being used more frequently by vendors to provide more robust storage, tho sometime at the cost of write speed.  However, alternative EC algorithms (Fountain, Mojette, others) have decreased the write penalty considerably.</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pic>
        <p:nvPicPr>
          <p:cNvPr id="37" name="" descr=""/>
          <p:cNvPicPr/>
          <p:nvPr/>
        </p:nvPicPr>
        <p:blipFill>
          <a:blip r:embed="rId2"/>
          <a:stretch/>
        </p:blipFill>
        <p:spPr>
          <a:xfrm>
            <a:off x="2292120" y="1768680"/>
            <a:ext cx="5495040" cy="4384440"/>
          </a:xfrm>
          <a:prstGeom prst="rect">
            <a:avLst/>
          </a:prstGeom>
          <a:ln>
            <a:noFill/>
          </a:ln>
        </p:spPr>
      </p:pic>
      <p:pic>
        <p:nvPicPr>
          <p:cNvPr id="38" name="" descr=""/>
          <p:cNvPicPr/>
          <p:nvPr/>
        </p:nvPicPr>
        <p:blipFill>
          <a:blip r:embed="rId3"/>
          <a:stretch/>
        </p:blipFill>
        <p:spPr>
          <a:xfrm>
            <a:off x="2292120" y="176868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5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DejaVu San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en-US" sz="5400" spc="-1" strike="noStrike">
                <a:solidFill>
                  <a:srgbClr val="000000"/>
                </a:solidFill>
                <a:uFill>
                  <a:solidFill>
                    <a:srgbClr val="ffffff"/>
                  </a:solidFill>
                </a:uFill>
                <a:latin typeface="Arial"/>
              </a:rPr>
              <a:t>Click to edit the title text format</a:t>
            </a:r>
            <a:endParaRPr b="0" lang="en-US" sz="5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Click to edit the outline text format</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Second Outline Level</a:t>
            </a:r>
            <a:endParaRPr b="0" lang="en-US" sz="2800" spc="-1" strike="noStrike">
              <a:solidFill>
                <a:srgbClr val="000000"/>
              </a:solidFill>
              <a:uFill>
                <a:solidFill>
                  <a:srgbClr val="ffffff"/>
                </a:solidFill>
              </a:uFill>
              <a:latin typeface="DejaVu Sans"/>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DejaVu Sans"/>
              </a:rPr>
              <a:t>Third Outline Level</a:t>
            </a:r>
            <a:endParaRPr b="0" lang="en-US" sz="2400" spc="-1" strike="noStrike">
              <a:solidFill>
                <a:srgbClr val="000000"/>
              </a:solidFill>
              <a:uFill>
                <a:solidFill>
                  <a:srgbClr val="ffffff"/>
                </a:solidFill>
              </a:uFill>
              <a:latin typeface="DejaVu Sans"/>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DejaVu Sans"/>
              </a:rPr>
              <a:t>Fourth Outline Level</a:t>
            </a:r>
            <a:endParaRPr b="0" lang="en-US" sz="2000" spc="-1" strike="noStrike">
              <a:solidFill>
                <a:srgbClr val="000000"/>
              </a:solidFill>
              <a:uFill>
                <a:solidFill>
                  <a:srgbClr val="ffffff"/>
                </a:solidFill>
              </a:uFill>
              <a:latin typeface="DejaVu Sans"/>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DejaVu Sans"/>
              </a:rPr>
              <a:t>Fifth Outline Level</a:t>
            </a:r>
            <a:endParaRPr b="0" lang="en-US" sz="2000" spc="-1" strike="noStrike">
              <a:solidFill>
                <a:srgbClr val="000000"/>
              </a:solidFill>
              <a:uFill>
                <a:solidFill>
                  <a:srgbClr val="ffffff"/>
                </a:solidFill>
              </a:uFill>
              <a:latin typeface="DejaVu Sans"/>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DejaVu Sans"/>
              </a:rPr>
              <a:t>Sixth Outline Level</a:t>
            </a:r>
            <a:endParaRPr b="0" lang="en-US" sz="2000" spc="-1" strike="noStrike">
              <a:solidFill>
                <a:srgbClr val="000000"/>
              </a:solidFill>
              <a:uFill>
                <a:solidFill>
                  <a:srgbClr val="ffffff"/>
                </a:solidFill>
              </a:uFill>
              <a:latin typeface="DejaVu Sans"/>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DejaVu Sans"/>
              </a:rPr>
              <a:t>Seventh Outline Level</a:t>
            </a:r>
            <a:endParaRPr b="0" lang="en-US" sz="2000" spc="-1" strike="noStrike">
              <a:solidFill>
                <a:srgbClr val="000000"/>
              </a:solidFill>
              <a:uFill>
                <a:solidFill>
                  <a:srgbClr val="ffffff"/>
                </a:solidFill>
              </a:uFill>
              <a:latin typeface="DejaVu Sans"/>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C33ED0C7-BB59-43A7-95AB-416DC58BA70F}" type="slidenum">
              <a:rPr b="0" lang="en-US" sz="1400" spc="-1" strike="noStrike">
                <a:solidFill>
                  <a:srgbClr val="000000"/>
                </a:solidFill>
                <a:uFill>
                  <a:solidFill>
                    <a:srgbClr val="ffffff"/>
                  </a:solidFill>
                </a:uFill>
                <a:latin typeface="Times New Roman"/>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hyperlink" Target="http://moo.nac.uci.edu/~hjm/UCI_CyberInfrastructure_plan_2013-1.html" TargetMode="External"/><Relationship Id="rId2" Type="http://schemas.openxmlformats.org/officeDocument/2006/relationships/hyperlink" Target="http://moo.nac.uci.edu/~hjm/Reference_Model_UC_Research_Computing.html" TargetMode="External"/><Relationship Id="rId3" Type="http://schemas.openxmlformats.org/officeDocument/2006/relationships/hyperlink" Target="http://moo.nac.uci.edu/~hjm/HOWTO_move_data.html" TargetMode="External"/><Relationship Id="rId4" Type="http://schemas.openxmlformats.org/officeDocument/2006/relationships/hyperlink" Target="http://moo.nac.uci.edu/~hjm/sb/" TargetMode="External"/><Relationship Id="rId5" Type="http://schemas.openxmlformats.org/officeDocument/2006/relationships/hyperlink" Target="http://moo.nac.uci.edu/~hjm/Perceus-Report.html" TargetMode="External"/><Relationship Id="rId6" Type="http://schemas.openxmlformats.org/officeDocument/2006/relationships/hyperlink" Target="http://moo.nac.uci.edu/~hjm/fhgfs_vs_gluster.html" TargetMode="External"/><Relationship Id="rId7"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hyperlink" Target="http://moo.nac.uci.edu/~hjm/BigData4Newbies.html" TargetMode="External"/><Relationship Id="rId2" Type="http://schemas.openxmlformats.org/officeDocument/2006/relationships/hyperlink" Target="http://moo.nac.uci.edu/~hjm/BigDataOnLinux-DataScience.pdf" TargetMode="External"/><Relationship Id="rId3" Type="http://schemas.openxmlformats.org/officeDocument/2006/relationships/hyperlink" Target="http://moo.nac.uci.edu/~hjm/LinuxIntroDataScience.pdf" TargetMode="External"/><Relationship Id="rId4" Type="http://schemas.openxmlformats.org/officeDocument/2006/relationships/hyperlink" Target="http://moo.nac.uci.edu/~hjm/biolinux/Tutorial.html" TargetMode="External"/><Relationship Id="rId5" Type="http://schemas.openxmlformats.org/officeDocument/2006/relationships/hyperlink" Target="http://moo.nac.uci.edu/~hjm/ManipulatingDataOnLinux-2.html" TargetMode="External"/><Relationship Id="rId6"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hyperlink" Target="http://moo.nac.uci.edu/~hjm/How_to_Evaluate_OSS.html" TargetMode="External"/><Relationship Id="rId2" Type="http://schemas.openxmlformats.org/officeDocument/2006/relationships/hyperlink" Target="http://moo.nac.uci.edu/~hjm/A_tale_of_2_OSS_Cities_and_Nine_others.pdf" TargetMode="External"/><Relationship Id="rId3" Type="http://schemas.openxmlformats.org/officeDocument/2006/relationships/hyperlink" Target="http://moo.nac.uci.edu/~hjm/LTSP_HOWTO.html" TargetMode="External"/><Relationship Id="rId4" Type="http://schemas.openxmlformats.org/officeDocument/2006/relationships/hyperlink" Target="http://moo.nac.uci.edu/~hjm/Mind_Your_NegaBITS.html" TargetMode="External"/><Relationship Id="rId5"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25" Type="http://schemas.openxmlformats.org/officeDocument/2006/relationships/image" Target="../media/image41.emf"/><Relationship Id="rId26" Type="http://schemas.openxmlformats.org/officeDocument/2006/relationships/image" Target="../media/image42.png"/><Relationship Id="rId27" Type="http://schemas.openxmlformats.org/officeDocument/2006/relationships/image" Target="../media/image43.png"/><Relationship Id="rId28" Type="http://schemas.openxmlformats.org/officeDocument/2006/relationships/image" Target="../media/image44.png"/><Relationship Id="rId29" Type="http://schemas.openxmlformats.org/officeDocument/2006/relationships/image" Target="../media/image45.png"/><Relationship Id="rId30" Type="http://schemas.openxmlformats.org/officeDocument/2006/relationships/image" Target="../media/image46.png"/><Relationship Id="rId31" Type="http://schemas.openxmlformats.org/officeDocument/2006/relationships/image" Target="../media/image47.png"/><Relationship Id="rId32" Type="http://schemas.openxmlformats.org/officeDocument/2006/relationships/image" Target="../media/image48.png"/><Relationship Id="rId33" Type="http://schemas.openxmlformats.org/officeDocument/2006/relationships/image" Target="../media/image49.png"/><Relationship Id="rId34" Type="http://schemas.openxmlformats.org/officeDocument/2006/relationships/slideLayout" Target="../slideLayouts/slideLayout2.xml"/><Relationship Id="rId35"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emf"/><Relationship Id="rId8" Type="http://schemas.openxmlformats.org/officeDocument/2006/relationships/image" Target="../media/image57.png"/><Relationship Id="rId9" Type="http://schemas.openxmlformats.org/officeDocument/2006/relationships/slideLayout" Target="../slideLayouts/slideLayout3.xml"/><Relationship Id="rId10" Type="http://schemas.openxmlformats.org/officeDocument/2006/relationships/notesSlide" Target="../notesSlides/notesSlide2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 </a:t>
            </a:r>
            <a:endParaRPr b="0" lang="en-US" sz="5400" spc="-1" strike="noStrike">
              <a:solidFill>
                <a:srgbClr val="000000"/>
              </a:solidFill>
              <a:uFill>
                <a:solidFill>
                  <a:srgbClr val="ffffff"/>
                </a:solidFill>
              </a:uFill>
              <a:latin typeface="Arial"/>
            </a:endParaRPr>
          </a:p>
        </p:txBody>
      </p:sp>
      <p:sp>
        <p:nvSpPr>
          <p:cNvPr id="45" name="TextShape 2"/>
          <p:cNvSpPr txBox="1"/>
          <p:nvPr/>
        </p:nvSpPr>
        <p:spPr>
          <a:xfrm>
            <a:off x="822960" y="2269440"/>
            <a:ext cx="8274600" cy="2295360"/>
          </a:xfrm>
          <a:prstGeom prst="rect">
            <a:avLst/>
          </a:prstGeom>
          <a:noFill/>
          <a:ln>
            <a:noFill/>
          </a:ln>
        </p:spPr>
        <p:txBody>
          <a:bodyPr lIns="0" rIns="0" tIns="0" bIns="0" anchor="ctr"/>
          <a:p>
            <a:pPr marL="216000" indent="-216000" algn="ctr">
              <a:buClr>
                <a:srgbClr val="000000"/>
              </a:buClr>
              <a:buSzPct val="45000"/>
              <a:buFont typeface="Wingdings" charset="2"/>
              <a:buChar char=""/>
            </a:pPr>
            <a:r>
              <a:rPr b="1" i="1" lang="en-US" sz="5400" spc="-1" strike="noStrike">
                <a:solidFill>
                  <a:srgbClr val="000000"/>
                </a:solidFill>
                <a:uFill>
                  <a:solidFill>
                    <a:srgbClr val="ffffff"/>
                  </a:solidFill>
                </a:uFill>
                <a:latin typeface="Arial"/>
              </a:rPr>
              <a:t>Harry Mangalam Research Computing</a:t>
            </a:r>
            <a:endParaRPr b="1" i="1" lang="en-US" sz="5400" spc="-1" strike="noStrike">
              <a:solidFill>
                <a:srgbClr val="000000"/>
              </a:solidFill>
              <a:uFill>
                <a:solidFill>
                  <a:srgbClr val="ffffff"/>
                </a:solidFill>
              </a:uFill>
              <a:latin typeface="Arial"/>
            </a:endParaRPr>
          </a:p>
          <a:p>
            <a:pPr marL="216000" indent="-216000" algn="ctr">
              <a:buClr>
                <a:srgbClr val="000000"/>
              </a:buClr>
              <a:buSzPct val="45000"/>
              <a:buFont typeface="Wingdings" charset="2"/>
              <a:buChar char=""/>
            </a:pPr>
            <a:r>
              <a:rPr b="1" i="1" lang="en-US" sz="5400" spc="-1" strike="noStrike">
                <a:solidFill>
                  <a:srgbClr val="000000"/>
                </a:solidFill>
                <a:uFill>
                  <a:solidFill>
                    <a:srgbClr val="ffffff"/>
                  </a:solidFill>
                </a:uFill>
                <a:latin typeface="Arial"/>
              </a:rPr>
              <a:t>OIT / UCI</a:t>
            </a:r>
            <a:endParaRPr b="1" i="1" lang="en-US" sz="54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Documentation Examples</a:t>
            </a:r>
            <a:endParaRPr b="0" lang="en-US" sz="5400" spc="-1" strike="noStrike">
              <a:solidFill>
                <a:srgbClr val="000000"/>
              </a:solidFill>
              <a:uFill>
                <a:solidFill>
                  <a:srgbClr val="ffffff"/>
                </a:solidFill>
              </a:uFill>
              <a:latin typeface="Arial"/>
            </a:endParaRPr>
          </a:p>
        </p:txBody>
      </p:sp>
      <p:sp>
        <p:nvSpPr>
          <p:cNvPr id="75" name="TextShape 2"/>
          <p:cNvSpPr txBox="1"/>
          <p:nvPr/>
        </p:nvSpPr>
        <p:spPr>
          <a:xfrm>
            <a:off x="255240" y="1828800"/>
            <a:ext cx="9528840" cy="51206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Cyberinfrastructure</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1"/>
              </a:rPr>
              <a:t>UC Irvine CyberInfrastructure Plan - 2013</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2"/>
              </a:rPr>
              <a:t>A Model Outline for Research Computing</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3"/>
              </a:rPr>
              <a:t>How to move data.*</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4"/>
              </a:rPr>
              <a:t>The Storage Brick:</a:t>
            </a:r>
            <a:r>
              <a:rPr b="0" lang="en-US" sz="2800" spc="-1" strike="noStrike">
                <a:solidFill>
                  <a:srgbClr val="000000"/>
                </a:solidFill>
                <a:uFill>
                  <a:solidFill>
                    <a:srgbClr val="ffffff"/>
                  </a:solidFill>
                </a:uFill>
                <a:latin typeface="DejaVu Sans"/>
              </a:rPr>
              <a:t>
</a:t>
            </a:r>
            <a:r>
              <a:rPr b="0" lang="en-US" sz="2800" spc="-1" strike="noStrike">
                <a:solidFill>
                  <a:srgbClr val="000000"/>
                </a:solidFill>
                <a:uFill>
                  <a:solidFill>
                    <a:srgbClr val="ffffff"/>
                  </a:solidFill>
                </a:uFill>
                <a:latin typeface="DejaVu Sans"/>
              </a:rPr>
              <a:t>   Fast, Cheap, Reliable Terabytes</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5"/>
              </a:rPr>
              <a:t>The Perceus Provisioning System</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hlinkClick r:id="rId6"/>
              </a:rPr>
              <a:t>Distributed Filesystems: Fraunhofer vs Gluster</a:t>
            </a:r>
            <a:endParaRPr b="0" lang="en-US" sz="2800" spc="-1" strike="noStrike">
              <a:solidFill>
                <a:srgbClr val="000000"/>
              </a:solidFill>
              <a:uFill>
                <a:solidFill>
                  <a:srgbClr val="ffffff"/>
                </a:solidFill>
              </a:uFill>
              <a:latin typeface="DejaVu Sans"/>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Teaching / Instruction</a:t>
            </a:r>
            <a:endParaRPr b="0" lang="en-US" sz="5400" spc="-1" strike="noStrike">
              <a:solidFill>
                <a:srgbClr val="000000"/>
              </a:solidFill>
              <a:uFill>
                <a:solidFill>
                  <a:srgbClr val="ffffff"/>
                </a:solidFill>
              </a:uFill>
              <a:latin typeface="Arial"/>
            </a:endParaRPr>
          </a:p>
        </p:txBody>
      </p:sp>
      <p:sp>
        <p:nvSpPr>
          <p:cNvPr id="77" name="TextShape 2"/>
          <p:cNvSpPr txBox="1"/>
          <p:nvPr/>
        </p:nvSpPr>
        <p:spPr>
          <a:xfrm>
            <a:off x="914400" y="201168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1"/>
              </a:rPr>
              <a:t>BigData Hints for Newbies</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2"/>
              </a:rPr>
              <a:t>BigData on Linux (Data Science slides)</a:t>
            </a: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3"/>
              </a:rPr>
              <a:t>Introducing Linux on HPC (PDF Slides)</a:t>
            </a: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4"/>
              </a:rPr>
              <a:t>A Linux Tutorial for HPC</a:t>
            </a: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5"/>
              </a:rPr>
              <a:t>Manipulating Data on Linux</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Open Source Software</a:t>
            </a:r>
            <a:endParaRPr b="0" lang="en-US" sz="5400" spc="-1" strike="noStrike">
              <a:solidFill>
                <a:srgbClr val="000000"/>
              </a:solidFill>
              <a:uFill>
                <a:solidFill>
                  <a:srgbClr val="ffffff"/>
                </a:solidFill>
              </a:uFill>
              <a:latin typeface="Arial"/>
            </a:endParaRPr>
          </a:p>
        </p:txBody>
      </p:sp>
      <p:sp>
        <p:nvSpPr>
          <p:cNvPr id="79" name="TextShape 2"/>
          <p:cNvSpPr txBox="1"/>
          <p:nvPr/>
        </p:nvSpPr>
        <p:spPr>
          <a:xfrm>
            <a:off x="346680" y="1769040"/>
            <a:ext cx="9071640" cy="316872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1"/>
              </a:rPr>
              <a:t>How to Evaluate Open Source Software</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2"/>
              </a:rPr>
              <a:t>Open Source and Proprietary approaches in Municipal Information Technology.</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3"/>
              </a:rPr>
              <a:t>Setting up an LTSP Thin Client System</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hlinkClick r:id="rId4"/>
              </a:rPr>
              <a:t>Mind Your NegaBit$</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DejaVu Sans"/>
              </a:rPr>
              <a:t>Do I fit with UCI?</a:t>
            </a:r>
            <a:endParaRPr b="0" lang="en-US" sz="5400" spc="-1" strike="noStrike">
              <a:solidFill>
                <a:srgbClr val="000000"/>
              </a:solidFill>
              <a:uFill>
                <a:solidFill>
                  <a:srgbClr val="ffffff"/>
                </a:solidFill>
              </a:uFill>
              <a:latin typeface="DejaVu Sans"/>
            </a:endParaRPr>
          </a:p>
        </p:txBody>
      </p:sp>
      <p:sp>
        <p:nvSpPr>
          <p:cNvPr id="81"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Academic, Non-Profit, Solo, &amp; Commercial experience</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Improvements from the User’s Perspective.</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t>
            </a:r>
            <a:r>
              <a:rPr b="0" lang="en-US" sz="3200" spc="-1" strike="noStrike">
                <a:solidFill>
                  <a:srgbClr val="000000"/>
                </a:solidFill>
                <a:uFill>
                  <a:solidFill>
                    <a:srgbClr val="ffffff"/>
                  </a:solidFill>
                </a:uFill>
                <a:latin typeface="FreeSans"/>
              </a:rPr>
              <a:t>4 </a:t>
            </a:r>
            <a:r>
              <a:rPr b="0" lang="en-US" sz="3200" spc="-1" strike="noStrike">
                <a:solidFill>
                  <a:srgbClr val="000000"/>
                </a:solidFill>
                <a:uFill>
                  <a:solidFill>
                    <a:srgbClr val="ffffff"/>
                  </a:solidFill>
                </a:uFill>
                <a:latin typeface="FreeSans"/>
                <a:ea typeface="Arial"/>
              </a:rPr>
              <a:t>Σ’</a:t>
            </a:r>
            <a:r>
              <a:rPr b="0" lang="en-US" sz="3200" spc="-1" strike="noStrike">
                <a:solidFill>
                  <a:srgbClr val="000000"/>
                </a:solidFill>
                <a:uFill>
                  <a:solidFill>
                    <a:srgbClr val="ffffff"/>
                  </a:solidFill>
                </a:uFill>
                <a:latin typeface="FreeSans"/>
              </a:rPr>
              <a:t> approach vs only the top end.</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t>
            </a:r>
            <a:r>
              <a:rPr b="0" lang="en-US" sz="3200" spc="-1" strike="noStrike">
                <a:solidFill>
                  <a:srgbClr val="000000"/>
                </a:solidFill>
                <a:uFill>
                  <a:solidFill>
                    <a:srgbClr val="ffffff"/>
                  </a:solidFill>
                </a:uFill>
                <a:latin typeface="FreeSans"/>
              </a:rPr>
              <a:t>Catalytic Programming’.</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Some familiarity with UCI.</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Demonstrated strengths </a:t>
            </a:r>
            <a:r>
              <a:rPr b="0" lang="en-US" sz="3200" spc="-1" strike="noStrike">
                <a:solidFill>
                  <a:srgbClr val="000000"/>
                </a:solidFill>
                <a:uFill>
                  <a:solidFill>
                    <a:srgbClr val="ffffff"/>
                  </a:solidFill>
                </a:uFill>
                <a:latin typeface="FreeSans"/>
              </a:rPr>
              <a:t>
</a:t>
            </a:r>
            <a:r>
              <a:rPr b="0" lang="en-US" sz="3200" spc="-1" strike="noStrike">
                <a:solidFill>
                  <a:srgbClr val="000000"/>
                </a:solidFill>
                <a:uFill>
                  <a:solidFill>
                    <a:srgbClr val="ffffff"/>
                  </a:solidFill>
                </a:uFill>
                <a:latin typeface="FreeSans"/>
              </a:rPr>
              <a:t>in critical areas, especially </a:t>
            </a:r>
            <a:r>
              <a:rPr b="0" lang="en-US" sz="3200" spc="-1" strike="noStrike">
                <a:solidFill>
                  <a:srgbClr val="000000"/>
                </a:solidFill>
                <a:uFill>
                  <a:solidFill>
                    <a:srgbClr val="ffffff"/>
                  </a:solidFill>
                </a:uFill>
                <a:latin typeface="FreeSans"/>
              </a:rPr>
              <a:t>
</a:t>
            </a:r>
            <a:r>
              <a:rPr b="0" lang="en-US" sz="3200" spc="-1" strike="noStrike">
                <a:solidFill>
                  <a:srgbClr val="000000"/>
                </a:solidFill>
                <a:uFill>
                  <a:solidFill>
                    <a:srgbClr val="ffffff"/>
                  </a:solidFill>
                </a:uFill>
                <a:latin typeface="FreeSans"/>
              </a:rPr>
              <a:t>grants and hardware.</a:t>
            </a:r>
            <a:endParaRPr b="0" lang="en-US" sz="3200" spc="-1" strike="noStrike">
              <a:solidFill>
                <a:srgbClr val="000000"/>
              </a:solidFill>
              <a:uFill>
                <a:solidFill>
                  <a:srgbClr val="ffffff"/>
                </a:solidFill>
              </a:uFill>
              <a:latin typeface="FreeSans"/>
            </a:endParaRPr>
          </a:p>
        </p:txBody>
      </p:sp>
      <p:pic>
        <p:nvPicPr>
          <p:cNvPr id="82" name="" descr=""/>
          <p:cNvPicPr/>
          <p:nvPr/>
        </p:nvPicPr>
        <p:blipFill>
          <a:blip r:embed="rId1"/>
          <a:stretch/>
        </p:blipFill>
        <p:spPr>
          <a:xfrm>
            <a:off x="5486400" y="3749040"/>
            <a:ext cx="4304160" cy="3113640"/>
          </a:xfrm>
          <a:prstGeom prst="rect">
            <a:avLst/>
          </a:prstGeom>
          <a:ln>
            <a:noFill/>
          </a:ln>
        </p:spPr>
      </p:pic>
    </p:spTree>
  </p:cSld>
  <p:timing>
    <p:tnLst>
      <p:par>
        <p:cTn id="95" dur="indefinite" restart="never" nodeType="tmRoot">
          <p:childTnLst>
            <p:seq>
              <p:cTn id="96" nodeType="mainSeq">
                <p:childTnLst>
                  <p:par>
                    <p:cTn id="97" fill="freeze">
                      <p:stCondLst>
                        <p:cond delay="indefinite"/>
                      </p:stCondLst>
                      <p:childTnLst>
                        <p:par>
                          <p:cTn id="98" fill="freeze">
                            <p:stCondLst>
                              <p:cond delay="0"/>
                            </p:stCondLst>
                            <p:childTnLst>
                              <p:par>
                                <p:cTn id="99" nodeType="clickEffect" fill="hold" presetClass="entr" presetID="1">
                                  <p:stCondLst>
                                    <p:cond delay="0"/>
                                  </p:stCondLst>
                                  <p:childTnLst>
                                    <p:set>
                                      <p:cBhvr>
                                        <p:cTn id="100" dur="1" fill="hold">
                                          <p:stCondLst>
                                            <p:cond delay="0"/>
                                          </p:stCondLst>
                                        </p:cTn>
                                        <p:tgtEl>
                                          <p:spTgt spid="81">
                                            <p:txEl>
                                              <p:pRg st="0" end="52"/>
                                            </p:txEl>
                                          </p:spTgt>
                                        </p:tgtEl>
                                        <p:attrNameLst>
                                          <p:attrName>style.visibility</p:attrName>
                                        </p:attrNameLst>
                                      </p:cBhvr>
                                      <p:to>
                                        <p:strVal val="visible"/>
                                      </p:to>
                                    </p:set>
                                  </p:childTnLst>
                                </p:cTn>
                              </p:par>
                            </p:childTnLst>
                          </p:cTn>
                        </p:par>
                      </p:childTnLst>
                    </p:cTn>
                  </p:par>
                  <p:par>
                    <p:cTn id="101" fill="freeze">
                      <p:stCondLst>
                        <p:cond delay="indefinite"/>
                      </p:stCondLst>
                      <p:childTnLst>
                        <p:par>
                          <p:cTn id="102" fill="freeze">
                            <p:stCondLst>
                              <p:cond delay="0"/>
                            </p:stCondLst>
                            <p:childTnLst>
                              <p:par>
                                <p:cTn id="103" nodeType="clickEffect" fill="hold" presetClass="entr" presetID="1">
                                  <p:stCondLst>
                                    <p:cond delay="0"/>
                                  </p:stCondLst>
                                  <p:childTnLst>
                                    <p:set>
                                      <p:cBhvr>
                                        <p:cTn id="104" dur="1" fill="hold">
                                          <p:stCondLst>
                                            <p:cond delay="0"/>
                                          </p:stCondLst>
                                        </p:cTn>
                                        <p:tgtEl>
                                          <p:spTgt spid="81">
                                            <p:txEl>
                                              <p:pRg st="52" end="94"/>
                                            </p:txEl>
                                          </p:spTgt>
                                        </p:tgtEl>
                                        <p:attrNameLst>
                                          <p:attrName>style.visibility</p:attrName>
                                        </p:attrNameLst>
                                      </p:cBhvr>
                                      <p:to>
                                        <p:strVal val="visible"/>
                                      </p:to>
                                    </p:set>
                                  </p:childTnLst>
                                </p:cTn>
                              </p:par>
                            </p:childTnLst>
                          </p:cTn>
                        </p:par>
                      </p:childTnLst>
                    </p:cTn>
                  </p:par>
                  <p:par>
                    <p:cTn id="105" fill="freeze">
                      <p:stCondLst>
                        <p:cond delay="indefinite"/>
                      </p:stCondLst>
                      <p:childTnLst>
                        <p:par>
                          <p:cTn id="106" fill="freeze">
                            <p:stCondLst>
                              <p:cond delay="0"/>
                            </p:stCondLst>
                            <p:childTnLst>
                              <p:par>
                                <p:cTn id="107" nodeType="clickEffect" fill="hold" presetClass="entr" presetID="1">
                                  <p:stCondLst>
                                    <p:cond delay="0"/>
                                  </p:stCondLst>
                                  <p:childTnLst>
                                    <p:set>
                                      <p:cBhvr>
                                        <p:cTn id="108" dur="1" fill="hold">
                                          <p:stCondLst>
                                            <p:cond delay="0"/>
                                          </p:stCondLst>
                                        </p:cTn>
                                        <p:tgtEl>
                                          <p:spTgt spid="81">
                                            <p:txEl>
                                              <p:pRg st="94" end="130"/>
                                            </p:txEl>
                                          </p:spTgt>
                                        </p:tgtEl>
                                        <p:attrNameLst>
                                          <p:attrName>style.visibility</p:attrName>
                                        </p:attrNameLst>
                                      </p:cBhvr>
                                      <p:to>
                                        <p:strVal val="visible"/>
                                      </p:to>
                                    </p:set>
                                  </p:childTnLst>
                                </p:cTn>
                              </p:par>
                            </p:childTnLst>
                          </p:cTn>
                        </p:par>
                      </p:childTnLst>
                    </p:cTn>
                  </p:par>
                  <p:par>
                    <p:cTn id="109" fill="freeze">
                      <p:stCondLst>
                        <p:cond delay="indefinite"/>
                      </p:stCondLst>
                      <p:childTnLst>
                        <p:par>
                          <p:cTn id="110" fill="freeze">
                            <p:stCondLst>
                              <p:cond delay="0"/>
                            </p:stCondLst>
                            <p:childTnLst>
                              <p:par>
                                <p:cTn id="111" nodeType="clickEffect" fill="hold" presetClass="entr" presetID="1">
                                  <p:stCondLst>
                                    <p:cond delay="0"/>
                                  </p:stCondLst>
                                  <p:childTnLst>
                                    <p:set>
                                      <p:cBhvr>
                                        <p:cTn id="112" dur="1" fill="hold">
                                          <p:stCondLst>
                                            <p:cond delay="0"/>
                                          </p:stCondLst>
                                        </p:cTn>
                                        <p:tgtEl>
                                          <p:spTgt spid="82"/>
                                        </p:tgtEl>
                                        <p:attrNameLst>
                                          <p:attrName>style.visibility</p:attrName>
                                        </p:attrNameLst>
                                      </p:cBhvr>
                                      <p:to>
                                        <p:strVal val="visible"/>
                                      </p:to>
                                    </p:set>
                                  </p:childTnLst>
                                </p:cTn>
                              </p:par>
                            </p:childTnLst>
                          </p:cTn>
                        </p:par>
                      </p:childTnLst>
                    </p:cTn>
                  </p:par>
                  <p:par>
                    <p:cTn id="113" fill="freeze">
                      <p:stCondLst>
                        <p:cond delay="indefinite"/>
                      </p:stCondLst>
                      <p:childTnLst>
                        <p:par>
                          <p:cTn id="114" fill="freeze">
                            <p:stCondLst>
                              <p:cond delay="0"/>
                            </p:stCondLst>
                            <p:childTnLst>
                              <p:par>
                                <p:cTn id="115" nodeType="clickEffect" fill="hold" presetClass="entr" presetID="1">
                                  <p:stCondLst>
                                    <p:cond delay="0"/>
                                  </p:stCondLst>
                                  <p:childTnLst>
                                    <p:set>
                                      <p:cBhvr>
                                        <p:cTn id="116" dur="1" fill="hold">
                                          <p:stCondLst>
                                            <p:cond delay="0"/>
                                          </p:stCondLst>
                                        </p:cTn>
                                        <p:tgtEl>
                                          <p:spTgt spid="81">
                                            <p:txEl>
                                              <p:pRg st="130" end="155"/>
                                            </p:txEl>
                                          </p:spTgt>
                                        </p:tgtEl>
                                        <p:attrNameLst>
                                          <p:attrName>style.visibility</p:attrName>
                                        </p:attrNameLst>
                                      </p:cBhvr>
                                      <p:to>
                                        <p:strVal val="visible"/>
                                      </p:to>
                                    </p:set>
                                  </p:childTnLst>
                                </p:cTn>
                              </p:par>
                            </p:childTnLst>
                          </p:cTn>
                        </p:par>
                      </p:childTnLst>
                    </p:cTn>
                  </p:par>
                  <p:par>
                    <p:cTn id="117" fill="freeze">
                      <p:stCondLst>
                        <p:cond delay="indefinite"/>
                      </p:stCondLst>
                      <p:childTnLst>
                        <p:par>
                          <p:cTn id="118" fill="freeze">
                            <p:stCondLst>
                              <p:cond delay="0"/>
                            </p:stCondLst>
                            <p:childTnLst>
                              <p:par>
                                <p:cTn id="119" nodeType="clickEffect" fill="hold" presetClass="entr" presetID="1">
                                  <p:stCondLst>
                                    <p:cond delay="0"/>
                                  </p:stCondLst>
                                  <p:childTnLst>
                                    <p:set>
                                      <p:cBhvr>
                                        <p:cTn id="120" dur="1" fill="hold">
                                          <p:stCondLst>
                                            <p:cond delay="0"/>
                                          </p:stCondLst>
                                        </p:cTn>
                                        <p:tgtEl>
                                          <p:spTgt spid="81">
                                            <p:txEl>
                                              <p:pRg st="155" end="182"/>
                                            </p:txEl>
                                          </p:spTgt>
                                        </p:tgtEl>
                                        <p:attrNameLst>
                                          <p:attrName>style.visibility</p:attrName>
                                        </p:attrNameLst>
                                      </p:cBhvr>
                                      <p:to>
                                        <p:strVal val="visible"/>
                                      </p:to>
                                    </p:set>
                                  </p:childTnLst>
                                </p:cTn>
                              </p:par>
                            </p:childTnLst>
                          </p:cTn>
                        </p:par>
                      </p:childTnLst>
                    </p:cTn>
                  </p:par>
                  <p:par>
                    <p:cTn id="121" fill="freeze">
                      <p:stCondLst>
                        <p:cond delay="indefinite"/>
                      </p:stCondLst>
                      <p:childTnLst>
                        <p:par>
                          <p:cTn id="122" fill="freeze">
                            <p:stCondLst>
                              <p:cond delay="0"/>
                            </p:stCondLst>
                            <p:childTnLst>
                              <p:par>
                                <p:cTn id="123" nodeType="clickEffect" fill="hold" presetClass="entr" presetID="1">
                                  <p:stCondLst>
                                    <p:cond delay="0"/>
                                  </p:stCondLst>
                                  <p:childTnLst>
                                    <p:set>
                                      <p:cBhvr>
                                        <p:cTn id="124" dur="1" fill="hold">
                                          <p:stCondLst>
                                            <p:cond delay="0"/>
                                          </p:stCondLst>
                                        </p:cTn>
                                        <p:tgtEl>
                                          <p:spTgt spid="81">
                                            <p:txEl>
                                              <p:pRg st="182" end="25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Immediate Priorities </a:t>
            </a:r>
            <a:endParaRPr b="0" lang="en-US" sz="5400" spc="-1" strike="noStrike">
              <a:solidFill>
                <a:srgbClr val="000000"/>
              </a:solidFill>
              <a:uFill>
                <a:solidFill>
                  <a:srgbClr val="ffffff"/>
                </a:solidFill>
              </a:uFill>
              <a:latin typeface="Arial"/>
            </a:endParaRPr>
          </a:p>
        </p:txBody>
      </p:sp>
      <p:sp>
        <p:nvSpPr>
          <p:cNvPr id="84"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Hiring good people, esp at  PA 1&amp;2, students</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Optimize how the RCIC budget is allocated and spent.</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Change responsibilities; higher PAs addressing appro tasks.</a:t>
            </a:r>
            <a:endParaRPr b="0" lang="en-US" sz="32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re-architecting clusters, schedulers, overall integration</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assisting with code porting, profiling, optimization</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addressing research sysadmin problems (w/ EUS)</a:t>
            </a:r>
            <a:endParaRPr b="0" lang="en-US" sz="28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Aggressive outreach to UCI Faculty, Depts </a:t>
            </a:r>
            <a:endParaRPr b="0" lang="en-US" sz="32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Meeting with Senior Leaders for 10m intro to RCIC </a:t>
            </a:r>
            <a:endParaRPr b="0" lang="en-US" sz="28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Grants applications, coordinated with faculty, Public &amp; Private</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Campus Storage Pool.</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t>
            </a:r>
            <a:r>
              <a:rPr b="0" lang="en-US" sz="3200" spc="-1" strike="noStrike">
                <a:solidFill>
                  <a:srgbClr val="000000"/>
                </a:solidFill>
                <a:uFill>
                  <a:solidFill>
                    <a:srgbClr val="ffffff"/>
                  </a:solidFill>
                </a:uFill>
                <a:latin typeface="FreeSans"/>
              </a:rPr>
              <a:t>Data Days’ – 2 headliners, lightning talks, panels, prizes.</a:t>
            </a:r>
            <a:endParaRPr b="0" lang="en-US" sz="3200" spc="-1" strike="noStrike">
              <a:solidFill>
                <a:srgbClr val="000000"/>
              </a:solidFill>
              <a:uFill>
                <a:solidFill>
                  <a:srgbClr val="ffffff"/>
                </a:solidFill>
              </a:uFill>
              <a:latin typeface="FreeSans"/>
            </a:endParaRPr>
          </a:p>
        </p:txBody>
      </p:sp>
    </p:spTree>
  </p:cSld>
  <p:timing>
    <p:tnLst>
      <p:par>
        <p:cTn id="125" dur="indefinite" restart="never" nodeType="tmRoot">
          <p:childTnLst>
            <p:seq>
              <p:cTn id="126" nodeType="mainSeq">
                <p:childTnLst>
                  <p:par>
                    <p:cTn id="127" fill="freeze">
                      <p:stCondLst>
                        <p:cond delay="indefinite"/>
                      </p:stCondLst>
                      <p:childTnLst>
                        <p:par>
                          <p:cTn id="128" fill="freeze">
                            <p:stCondLst>
                              <p:cond delay="0"/>
                            </p:stCondLst>
                            <p:childTnLst>
                              <p:par>
                                <p:cTn id="129" nodeType="clickEffect" fill="hold" presetClass="entr" presetID="1">
                                  <p:stCondLst>
                                    <p:cond delay="0"/>
                                  </p:stCondLst>
                                  <p:childTnLst>
                                    <p:set>
                                      <p:cBhvr>
                                        <p:cTn id="130" dur="1" fill="hold">
                                          <p:stCondLst>
                                            <p:cond delay="0"/>
                                          </p:stCondLst>
                                        </p:cTn>
                                        <p:tgtEl>
                                          <p:spTgt spid="84">
                                            <p:txEl>
                                              <p:pRg st="0" end="45"/>
                                            </p:txEl>
                                          </p:spTgt>
                                        </p:tgtEl>
                                        <p:attrNameLst>
                                          <p:attrName>style.visibility</p:attrName>
                                        </p:attrNameLst>
                                      </p:cBhvr>
                                      <p:to>
                                        <p:strVal val="visible"/>
                                      </p:to>
                                    </p:set>
                                  </p:childTnLst>
                                </p:cTn>
                              </p:par>
                            </p:childTnLst>
                          </p:cTn>
                        </p:par>
                      </p:childTnLst>
                    </p:cTn>
                  </p:par>
                  <p:par>
                    <p:cTn id="131" fill="freeze">
                      <p:stCondLst>
                        <p:cond delay="indefinite"/>
                      </p:stCondLst>
                      <p:childTnLst>
                        <p:par>
                          <p:cTn id="132" fill="freeze">
                            <p:stCondLst>
                              <p:cond delay="0"/>
                            </p:stCondLst>
                            <p:childTnLst>
                              <p:par>
                                <p:cTn id="133" nodeType="clickEffect" fill="hold" presetClass="entr" presetID="1">
                                  <p:stCondLst>
                                    <p:cond delay="0"/>
                                  </p:stCondLst>
                                  <p:childTnLst>
                                    <p:set>
                                      <p:cBhvr>
                                        <p:cTn id="134" dur="1" fill="hold">
                                          <p:stCondLst>
                                            <p:cond delay="0"/>
                                          </p:stCondLst>
                                        </p:cTn>
                                        <p:tgtEl>
                                          <p:spTgt spid="84">
                                            <p:txEl>
                                              <p:pRg st="45" end="98"/>
                                            </p:txEl>
                                          </p:spTgt>
                                        </p:tgtEl>
                                        <p:attrNameLst>
                                          <p:attrName>style.visibility</p:attrName>
                                        </p:attrNameLst>
                                      </p:cBhvr>
                                      <p:to>
                                        <p:strVal val="visible"/>
                                      </p:to>
                                    </p:set>
                                  </p:childTnLst>
                                </p:cTn>
                              </p:par>
                            </p:childTnLst>
                          </p:cTn>
                        </p:par>
                      </p:childTnLst>
                    </p:cTn>
                  </p:par>
                  <p:par>
                    <p:cTn id="135" fill="freeze">
                      <p:stCondLst>
                        <p:cond delay="indefinite"/>
                      </p:stCondLst>
                      <p:childTnLst>
                        <p:par>
                          <p:cTn id="136" fill="freeze">
                            <p:stCondLst>
                              <p:cond delay="0"/>
                            </p:stCondLst>
                            <p:childTnLst>
                              <p:par>
                                <p:cTn id="137" nodeType="clickEffect" fill="hold" presetClass="entr" presetID="1">
                                  <p:stCondLst>
                                    <p:cond delay="0"/>
                                  </p:stCondLst>
                                  <p:childTnLst>
                                    <p:set>
                                      <p:cBhvr>
                                        <p:cTn id="138" dur="1" fill="hold">
                                          <p:stCondLst>
                                            <p:cond delay="0"/>
                                          </p:stCondLst>
                                        </p:cTn>
                                        <p:tgtEl>
                                          <p:spTgt spid="84">
                                            <p:txEl>
                                              <p:pRg st="98" end="158"/>
                                            </p:txEl>
                                          </p:spTgt>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84">
                                            <p:txEl>
                                              <p:pRg st="158" end="216"/>
                                            </p:txEl>
                                          </p:spTgt>
                                        </p:tgtEl>
                                        <p:attrNameLst>
                                          <p:attrName>style.visibility</p:attrName>
                                        </p:attrNameLst>
                                      </p:cBhvr>
                                      <p:to>
                                        <p:strVal val="visible"/>
                                      </p:to>
                                    </p:set>
                                  </p:childTnLst>
                                </p:cTn>
                              </p:par>
                            </p:childTnLst>
                          </p:cTn>
                        </p:par>
                      </p:childTnLst>
                    </p:cTn>
                  </p:par>
                  <p:par>
                    <p:cTn id="141" fill="freeze">
                      <p:stCondLst>
                        <p:cond delay="indefinite"/>
                      </p:stCondLst>
                      <p:childTnLst>
                        <p:par>
                          <p:cTn id="142" fill="freeze">
                            <p:stCondLst>
                              <p:cond delay="0"/>
                            </p:stCondLst>
                            <p:childTnLst>
                              <p:par>
                                <p:cTn id="143" nodeType="clickEffect" fill="hold" presetClass="entr" presetID="1">
                                  <p:stCondLst>
                                    <p:cond delay="0"/>
                                  </p:stCondLst>
                                  <p:childTnLst>
                                    <p:set>
                                      <p:cBhvr>
                                        <p:cTn id="144" dur="1" fill="hold">
                                          <p:stCondLst>
                                            <p:cond delay="0"/>
                                          </p:stCondLst>
                                        </p:cTn>
                                        <p:tgtEl>
                                          <p:spTgt spid="84">
                                            <p:txEl>
                                              <p:pRg st="216" end="269"/>
                                            </p:txEl>
                                          </p:spTgt>
                                        </p:tgtEl>
                                        <p:attrNameLst>
                                          <p:attrName>style.visibility</p:attrName>
                                        </p:attrNameLst>
                                      </p:cBhvr>
                                      <p:to>
                                        <p:strVal val="visible"/>
                                      </p:to>
                                    </p:set>
                                  </p:childTnLst>
                                </p:cTn>
                              </p:par>
                            </p:childTnLst>
                          </p:cTn>
                        </p:par>
                      </p:childTnLst>
                    </p:cTn>
                  </p:par>
                  <p:par>
                    <p:cTn id="145" fill="freeze">
                      <p:stCondLst>
                        <p:cond delay="indefinite"/>
                      </p:stCondLst>
                      <p:childTnLst>
                        <p:par>
                          <p:cTn id="146" fill="freeze">
                            <p:stCondLst>
                              <p:cond delay="0"/>
                            </p:stCondLst>
                            <p:childTnLst>
                              <p:par>
                                <p:cTn id="147" nodeType="clickEffect" fill="hold" presetClass="entr" presetID="1">
                                  <p:stCondLst>
                                    <p:cond delay="0"/>
                                  </p:stCondLst>
                                  <p:childTnLst>
                                    <p:set>
                                      <p:cBhvr>
                                        <p:cTn id="148" dur="1" fill="hold">
                                          <p:stCondLst>
                                            <p:cond delay="0"/>
                                          </p:stCondLst>
                                        </p:cTn>
                                        <p:tgtEl>
                                          <p:spTgt spid="84">
                                            <p:txEl>
                                              <p:pRg st="269" end="316"/>
                                            </p:txEl>
                                          </p:spTgt>
                                        </p:tgtEl>
                                        <p:attrNameLst>
                                          <p:attrName>style.visibility</p:attrName>
                                        </p:attrNameLst>
                                      </p:cBhvr>
                                      <p:to>
                                        <p:strVal val="visible"/>
                                      </p:to>
                                    </p:set>
                                  </p:childTnLst>
                                </p:cTn>
                              </p:par>
                              <p:par>
                                <p:cTn id="149" nodeType="withEffect" fill="hold" presetClass="entr" presetID="1">
                                  <p:stCondLst>
                                    <p:cond delay="0"/>
                                  </p:stCondLst>
                                  <p:childTnLst>
                                    <p:set>
                                      <p:cBhvr>
                                        <p:cTn id="150" dur="1" fill="hold">
                                          <p:stCondLst>
                                            <p:cond delay="0"/>
                                          </p:stCondLst>
                                        </p:cTn>
                                        <p:tgtEl>
                                          <p:spTgt spid="84">
                                            <p:txEl>
                                              <p:pRg st="316" end="359"/>
                                            </p:txEl>
                                          </p:spTgt>
                                        </p:tgtEl>
                                        <p:attrNameLst>
                                          <p:attrName>style.visibility</p:attrName>
                                        </p:attrNameLst>
                                      </p:cBhvr>
                                      <p:to>
                                        <p:strVal val="visible"/>
                                      </p:to>
                                    </p:set>
                                  </p:childTnLst>
                                </p:cTn>
                              </p:par>
                            </p:childTnLst>
                          </p:cTn>
                        </p:par>
                      </p:childTnLst>
                    </p:cTn>
                  </p:par>
                  <p:par>
                    <p:cTn id="151" fill="freeze">
                      <p:stCondLst>
                        <p:cond delay="indefinite"/>
                      </p:stCondLst>
                      <p:childTnLst>
                        <p:par>
                          <p:cTn id="152" fill="freeze">
                            <p:stCondLst>
                              <p:cond delay="0"/>
                            </p:stCondLst>
                            <p:childTnLst>
                              <p:par>
                                <p:cTn id="153" nodeType="clickEffect" fill="hold" presetClass="entr" presetID="1">
                                  <p:stCondLst>
                                    <p:cond delay="0"/>
                                  </p:stCondLst>
                                  <p:childTnLst>
                                    <p:set>
                                      <p:cBhvr>
                                        <p:cTn id="154" dur="1" fill="hold">
                                          <p:stCondLst>
                                            <p:cond delay="0"/>
                                          </p:stCondLst>
                                        </p:cTn>
                                        <p:tgtEl>
                                          <p:spTgt spid="84">
                                            <p:txEl>
                                              <p:pRg st="359" end="410"/>
                                            </p:txEl>
                                          </p:spTgt>
                                        </p:tgtEl>
                                        <p:attrNameLst>
                                          <p:attrName>style.visibility</p:attrName>
                                        </p:attrNameLst>
                                      </p:cBhvr>
                                      <p:to>
                                        <p:strVal val="visible"/>
                                      </p:to>
                                    </p:set>
                                  </p:childTnLst>
                                </p:cTn>
                              </p:par>
                            </p:childTnLst>
                          </p:cTn>
                        </p:par>
                      </p:childTnLst>
                    </p:cTn>
                  </p:par>
                  <p:par>
                    <p:cTn id="155" fill="freeze">
                      <p:stCondLst>
                        <p:cond delay="indefinite"/>
                      </p:stCondLst>
                      <p:childTnLst>
                        <p:par>
                          <p:cTn id="156" fill="freeze">
                            <p:stCondLst>
                              <p:cond delay="0"/>
                            </p:stCondLst>
                            <p:childTnLst>
                              <p:par>
                                <p:cTn id="157" nodeType="clickEffect" fill="hold" presetClass="entr" presetID="1">
                                  <p:stCondLst>
                                    <p:cond delay="0"/>
                                  </p:stCondLst>
                                  <p:childTnLst>
                                    <p:set>
                                      <p:cBhvr>
                                        <p:cTn id="158" dur="1" fill="hold">
                                          <p:stCondLst>
                                            <p:cond delay="0"/>
                                          </p:stCondLst>
                                        </p:cTn>
                                        <p:tgtEl>
                                          <p:spTgt spid="84">
                                            <p:txEl>
                                              <p:pRg st="410" end="474"/>
                                            </p:txEl>
                                          </p:spTgt>
                                        </p:tgtEl>
                                        <p:attrNameLst>
                                          <p:attrName>style.visibility</p:attrName>
                                        </p:attrNameLst>
                                      </p:cBhvr>
                                      <p:to>
                                        <p:strVal val="visible"/>
                                      </p:to>
                                    </p:set>
                                  </p:childTnLst>
                                </p:cTn>
                              </p:par>
                            </p:childTnLst>
                          </p:cTn>
                        </p:par>
                      </p:childTnLst>
                    </p:cTn>
                  </p:par>
                  <p:par>
                    <p:cTn id="159" fill="freeze">
                      <p:stCondLst>
                        <p:cond delay="indefinite"/>
                      </p:stCondLst>
                      <p:childTnLst>
                        <p:par>
                          <p:cTn id="160" fill="freeze">
                            <p:stCondLst>
                              <p:cond delay="0"/>
                            </p:stCondLst>
                            <p:childTnLst>
                              <p:par>
                                <p:cTn id="161" nodeType="clickEffect" fill="hold" presetClass="entr" presetID="1">
                                  <p:stCondLst>
                                    <p:cond delay="0"/>
                                  </p:stCondLst>
                                  <p:childTnLst>
                                    <p:set>
                                      <p:cBhvr>
                                        <p:cTn id="162" dur="1" fill="hold">
                                          <p:stCondLst>
                                            <p:cond delay="0"/>
                                          </p:stCondLst>
                                        </p:cTn>
                                        <p:tgtEl>
                                          <p:spTgt spid="84">
                                            <p:txEl>
                                              <p:pRg st="474" end="495"/>
                                            </p:txEl>
                                          </p:spTgt>
                                        </p:tgtEl>
                                        <p:attrNameLst>
                                          <p:attrName>style.visibility</p:attrName>
                                        </p:attrNameLst>
                                      </p:cBhvr>
                                      <p:to>
                                        <p:strVal val="visible"/>
                                      </p:to>
                                    </p:set>
                                  </p:childTnLst>
                                </p:cTn>
                              </p:par>
                            </p:childTnLst>
                          </p:cTn>
                        </p:par>
                      </p:childTnLst>
                    </p:cTn>
                  </p:par>
                  <p:par>
                    <p:cTn id="163" fill="freeze">
                      <p:stCondLst>
                        <p:cond delay="indefinite"/>
                      </p:stCondLst>
                      <p:childTnLst>
                        <p:par>
                          <p:cTn id="164" fill="freeze">
                            <p:stCondLst>
                              <p:cond delay="0"/>
                            </p:stCondLst>
                            <p:childTnLst>
                              <p:par>
                                <p:cTn id="165" nodeType="clickEffect" fill="hold" presetClass="entr" presetID="1">
                                  <p:stCondLst>
                                    <p:cond delay="0"/>
                                  </p:stCondLst>
                                  <p:childTnLst>
                                    <p:set>
                                      <p:cBhvr>
                                        <p:cTn id="166" dur="1" fill="hold">
                                          <p:stCondLst>
                                            <p:cond delay="0"/>
                                          </p:stCondLst>
                                        </p:cTn>
                                        <p:tgtEl>
                                          <p:spTgt spid="84">
                                            <p:txEl>
                                              <p:pRg st="495" end="55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Coming Challenges</a:t>
            </a:r>
            <a:endParaRPr b="0" lang="en-US" sz="5400" spc="-1" strike="noStrike">
              <a:solidFill>
                <a:srgbClr val="000000"/>
              </a:solidFill>
              <a:uFill>
                <a:solidFill>
                  <a:srgbClr val="ffffff"/>
                </a:solidFill>
              </a:uFill>
              <a:latin typeface="Arial"/>
            </a:endParaRPr>
          </a:p>
        </p:txBody>
      </p:sp>
      <p:sp>
        <p:nvSpPr>
          <p:cNvPr id="86" name="TextShape 2"/>
          <p:cNvSpPr txBox="1"/>
          <p:nvPr/>
        </p:nvSpPr>
        <p:spPr>
          <a:xfrm>
            <a:off x="822960" y="1554480"/>
            <a:ext cx="9345960" cy="576072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Secure Computing</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Continuous review of new technologies:</a:t>
            </a:r>
            <a:endParaRPr b="0" lang="en-US" sz="32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Flash, Xpoint memory</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Omnipath, &gt;10GbE </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FPGAs, GPUs, new CPU arch’s</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Filesystems</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Containers for apps &amp; analysis provenance </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cloud technologies</a:t>
            </a:r>
            <a:endParaRPr b="0" lang="en-US" sz="28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Better Coordination with other UCs</a:t>
            </a:r>
            <a:endParaRPr b="0" lang="en-US" sz="3200" spc="-1" strike="noStrike">
              <a:solidFill>
                <a:srgbClr val="000000"/>
              </a:solidFill>
              <a:uFill>
                <a:solidFill>
                  <a:srgbClr val="ffffff"/>
                </a:solidFill>
              </a:uFill>
              <a:latin typeface="FreeSans"/>
            </a:endParaRPr>
          </a:p>
        </p:txBody>
      </p:sp>
    </p:spTree>
  </p:cSld>
  <p:timing>
    <p:tnLst>
      <p:par>
        <p:cTn id="167" dur="indefinite" restart="never" nodeType="tmRoot">
          <p:childTnLst>
            <p:seq>
              <p:cTn id="168" nodeType="mainSeq">
                <p:childTnLst>
                  <p:par>
                    <p:cTn id="169" fill="freeze">
                      <p:stCondLst>
                        <p:cond delay="indefinite"/>
                      </p:stCondLst>
                      <p:childTnLst>
                        <p:par>
                          <p:cTn id="170" fill="freeze">
                            <p:stCondLst>
                              <p:cond delay="0"/>
                            </p:stCondLst>
                            <p:childTnLst>
                              <p:par>
                                <p:cTn id="171" nodeType="clickEffect" fill="hold" presetClass="entr" presetID="1">
                                  <p:stCondLst>
                                    <p:cond delay="0"/>
                                  </p:stCondLst>
                                  <p:childTnLst>
                                    <p:set>
                                      <p:cBhvr>
                                        <p:cTn id="172" dur="1" fill="hold">
                                          <p:stCondLst>
                                            <p:cond delay="0"/>
                                          </p:stCondLst>
                                        </p:cTn>
                                        <p:tgtEl>
                                          <p:spTgt spid="86">
                                            <p:txEl>
                                              <p:pRg st="0" end="17"/>
                                            </p:txEl>
                                          </p:spTgt>
                                        </p:tgtEl>
                                        <p:attrNameLst>
                                          <p:attrName>style.visibility</p:attrName>
                                        </p:attrNameLst>
                                      </p:cBhvr>
                                      <p:to>
                                        <p:strVal val="visible"/>
                                      </p:to>
                                    </p:set>
                                  </p:childTnLst>
                                </p:cTn>
                              </p:par>
                            </p:childTnLst>
                          </p:cTn>
                        </p:par>
                      </p:childTnLst>
                    </p:cTn>
                  </p:par>
                  <p:par>
                    <p:cTn id="173" fill="freeze">
                      <p:stCondLst>
                        <p:cond delay="indefinite"/>
                      </p:stCondLst>
                      <p:childTnLst>
                        <p:par>
                          <p:cTn id="174" fill="freeze">
                            <p:stCondLst>
                              <p:cond delay="0"/>
                            </p:stCondLst>
                            <p:childTnLst>
                              <p:par>
                                <p:cTn id="175" nodeType="clickEffect" fill="hold" presetClass="entr" presetID="1">
                                  <p:stCondLst>
                                    <p:cond delay="0"/>
                                  </p:stCondLst>
                                  <p:childTnLst>
                                    <p:set>
                                      <p:cBhvr>
                                        <p:cTn id="176" dur="1" fill="hold">
                                          <p:stCondLst>
                                            <p:cond delay="0"/>
                                          </p:stCondLst>
                                        </p:cTn>
                                        <p:tgtEl>
                                          <p:spTgt spid="86">
                                            <p:txEl>
                                              <p:pRg st="17" end="56"/>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86">
                                            <p:txEl>
                                              <p:pRg st="56" end="77"/>
                                            </p:txEl>
                                          </p:spTgt>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86">
                                            <p:txEl>
                                              <p:pRg st="77" end="95"/>
                                            </p:txEl>
                                          </p:spTgt>
                                        </p:tgtEl>
                                        <p:attrNameLst>
                                          <p:attrName>style.visibility</p:attrName>
                                        </p:attrNameLst>
                                      </p:cBhvr>
                                      <p:to>
                                        <p:strVal val="visible"/>
                                      </p:to>
                                    </p:set>
                                  </p:childTnLst>
                                </p:cTn>
                              </p:par>
                              <p:par>
                                <p:cTn id="181" nodeType="withEffect" fill="hold" presetClass="entr" presetID="1">
                                  <p:stCondLst>
                                    <p:cond delay="0"/>
                                  </p:stCondLst>
                                  <p:childTnLst>
                                    <p:set>
                                      <p:cBhvr>
                                        <p:cTn id="182" dur="1" fill="hold">
                                          <p:stCondLst>
                                            <p:cond delay="0"/>
                                          </p:stCondLst>
                                        </p:cTn>
                                        <p:tgtEl>
                                          <p:spTgt spid="86">
                                            <p:txEl>
                                              <p:pRg st="95" end="123"/>
                                            </p:txEl>
                                          </p:spTgt>
                                        </p:tgtEl>
                                        <p:attrNameLst>
                                          <p:attrName>style.visibility</p:attrName>
                                        </p:attrNameLst>
                                      </p:cBhvr>
                                      <p:to>
                                        <p:strVal val="visible"/>
                                      </p:to>
                                    </p:set>
                                  </p:childTnLst>
                                </p:cTn>
                              </p:par>
                              <p:par>
                                <p:cTn id="183" nodeType="withEffect" fill="hold" presetClass="entr" presetID="1">
                                  <p:stCondLst>
                                    <p:cond delay="0"/>
                                  </p:stCondLst>
                                  <p:childTnLst>
                                    <p:set>
                                      <p:cBhvr>
                                        <p:cTn id="184" dur="1" fill="hold">
                                          <p:stCondLst>
                                            <p:cond delay="0"/>
                                          </p:stCondLst>
                                        </p:cTn>
                                        <p:tgtEl>
                                          <p:spTgt spid="86">
                                            <p:txEl>
                                              <p:pRg st="123" end="135"/>
                                            </p:txEl>
                                          </p:spTgt>
                                        </p:tgtEl>
                                        <p:attrNameLst>
                                          <p:attrName>style.visibility</p:attrName>
                                        </p:attrNameLst>
                                      </p:cBhvr>
                                      <p:to>
                                        <p:strVal val="visible"/>
                                      </p:to>
                                    </p:set>
                                  </p:childTnLst>
                                </p:cTn>
                              </p:par>
                              <p:par>
                                <p:cTn id="185" nodeType="withEffect" fill="hold" presetClass="entr" presetID="1">
                                  <p:stCondLst>
                                    <p:cond delay="0"/>
                                  </p:stCondLst>
                                  <p:childTnLst>
                                    <p:set>
                                      <p:cBhvr>
                                        <p:cTn id="186" dur="1" fill="hold">
                                          <p:stCondLst>
                                            <p:cond delay="0"/>
                                          </p:stCondLst>
                                        </p:cTn>
                                        <p:tgtEl>
                                          <p:spTgt spid="86">
                                            <p:txEl>
                                              <p:pRg st="135" end="178"/>
                                            </p:txEl>
                                          </p:spTgt>
                                        </p:tgtEl>
                                        <p:attrNameLst>
                                          <p:attrName>style.visibility</p:attrName>
                                        </p:attrNameLst>
                                      </p:cBhvr>
                                      <p:to>
                                        <p:strVal val="visible"/>
                                      </p:to>
                                    </p:set>
                                  </p:childTnLst>
                                </p:cTn>
                              </p:par>
                              <p:par>
                                <p:cTn id="187" nodeType="withEffect" fill="hold" presetClass="entr" presetID="1">
                                  <p:stCondLst>
                                    <p:cond delay="0"/>
                                  </p:stCondLst>
                                  <p:childTnLst>
                                    <p:set>
                                      <p:cBhvr>
                                        <p:cTn id="188" dur="1" fill="hold">
                                          <p:stCondLst>
                                            <p:cond delay="0"/>
                                          </p:stCondLst>
                                        </p:cTn>
                                        <p:tgtEl>
                                          <p:spTgt spid="86">
                                            <p:txEl>
                                              <p:pRg st="178" end="197"/>
                                            </p:txEl>
                                          </p:spTgt>
                                        </p:tgtEl>
                                        <p:attrNameLst>
                                          <p:attrName>style.visibility</p:attrName>
                                        </p:attrNameLst>
                                      </p:cBhvr>
                                      <p:to>
                                        <p:strVal val="visible"/>
                                      </p:to>
                                    </p:set>
                                  </p:childTnLst>
                                </p:cTn>
                              </p:par>
                            </p:childTnLst>
                          </p:cTn>
                        </p:par>
                      </p:childTnLst>
                    </p:cTn>
                  </p:par>
                  <p:par>
                    <p:cTn id="189" fill="freeze">
                      <p:stCondLst>
                        <p:cond delay="indefinite"/>
                      </p:stCondLst>
                      <p:childTnLst>
                        <p:par>
                          <p:cTn id="190" fill="freeze">
                            <p:stCondLst>
                              <p:cond delay="0"/>
                            </p:stCondLst>
                            <p:childTnLst>
                              <p:par>
                                <p:cTn id="191" nodeType="clickEffect" fill="hold" presetClass="entr" presetID="1">
                                  <p:stCondLst>
                                    <p:cond delay="0"/>
                                  </p:stCondLst>
                                  <p:childTnLst>
                                    <p:set>
                                      <p:cBhvr>
                                        <p:cTn id="192" dur="1" fill="hold">
                                          <p:stCondLst>
                                            <p:cond delay="0"/>
                                          </p:stCondLst>
                                        </p:cTn>
                                        <p:tgtEl>
                                          <p:spTgt spid="86">
                                            <p:txEl>
                                              <p:pRg st="197" end="23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More Challenges</a:t>
            </a:r>
            <a:endParaRPr b="0" lang="en-US" sz="5400" spc="-1" strike="noStrike">
              <a:solidFill>
                <a:srgbClr val="000000"/>
              </a:solidFill>
              <a:uFill>
                <a:solidFill>
                  <a:srgbClr val="ffffff"/>
                </a:solidFill>
              </a:uFill>
              <a:latin typeface="Arial"/>
            </a:endParaRPr>
          </a:p>
        </p:txBody>
      </p:sp>
      <p:sp>
        <p:nvSpPr>
          <p:cNvPr id="88" name="TextShape 2"/>
          <p:cNvSpPr txBox="1"/>
          <p:nvPr/>
        </p:nvSpPr>
        <p:spPr>
          <a:xfrm>
            <a:off x="457200" y="1828800"/>
            <a:ext cx="9509760" cy="60350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Assuring and expanding RCIC funding..</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RCIC should expand in the following ways:</a:t>
            </a:r>
            <a:endParaRPr b="0" lang="en-US" sz="32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More </a:t>
            </a:r>
            <a:r>
              <a:rPr b="1" lang="en-US" sz="2800" spc="-1" strike="noStrike">
                <a:solidFill>
                  <a:srgbClr val="000000"/>
                </a:solidFill>
                <a:uFill>
                  <a:solidFill>
                    <a:srgbClr val="ffffff"/>
                  </a:solidFill>
                </a:uFill>
                <a:latin typeface="FreeSans"/>
              </a:rPr>
              <a:t>computation</a:t>
            </a:r>
            <a:r>
              <a:rPr b="0" lang="en-US" sz="2800" spc="-1" strike="noStrike">
                <a:solidFill>
                  <a:srgbClr val="000000"/>
                </a:solidFill>
                <a:uFill>
                  <a:solidFill>
                    <a:srgbClr val="ffffff"/>
                  </a:solidFill>
                </a:uFill>
                <a:latin typeface="FreeSans"/>
              </a:rPr>
              <a:t>, at least 2x current cores</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More and faster </a:t>
            </a:r>
            <a:r>
              <a:rPr b="1" lang="en-US" sz="2800" spc="-1" strike="noStrike">
                <a:solidFill>
                  <a:srgbClr val="000000"/>
                </a:solidFill>
                <a:uFill>
                  <a:solidFill>
                    <a:srgbClr val="ffffff"/>
                  </a:solidFill>
                </a:uFill>
                <a:latin typeface="FreeSans"/>
              </a:rPr>
              <a:t>storage</a:t>
            </a:r>
            <a:r>
              <a:rPr b="0" lang="en-US" sz="2800" spc="-1" strike="noStrike">
                <a:solidFill>
                  <a:srgbClr val="000000"/>
                </a:solidFill>
                <a:uFill>
                  <a:solidFill>
                    <a:srgbClr val="ffffff"/>
                  </a:solidFill>
                </a:uFill>
                <a:latin typeface="FreeSans"/>
              </a:rPr>
              <a:t>, esp hybrid/flash</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More </a:t>
            </a:r>
            <a:r>
              <a:rPr b="1" lang="en-US" sz="2800" spc="-1" strike="noStrike">
                <a:solidFill>
                  <a:srgbClr val="000000"/>
                </a:solidFill>
                <a:uFill>
                  <a:solidFill>
                    <a:srgbClr val="ffffff"/>
                  </a:solidFill>
                </a:uFill>
                <a:latin typeface="FreeSans"/>
              </a:rPr>
              <a:t>usable</a:t>
            </a:r>
            <a:r>
              <a:rPr b="0" lang="en-US" sz="2800" spc="-1" strike="noStrike">
                <a:solidFill>
                  <a:srgbClr val="000000"/>
                </a:solidFill>
                <a:uFill>
                  <a:solidFill>
                    <a:srgbClr val="ffffff"/>
                  </a:solidFill>
                </a:uFill>
                <a:latin typeface="FreeSans"/>
              </a:rPr>
              <a:t> </a:t>
            </a:r>
            <a:r>
              <a:rPr b="1" lang="en-US" sz="2800" spc="-1" strike="noStrike">
                <a:solidFill>
                  <a:srgbClr val="000000"/>
                </a:solidFill>
                <a:uFill>
                  <a:solidFill>
                    <a:srgbClr val="ffffff"/>
                  </a:solidFill>
                </a:uFill>
                <a:latin typeface="FreeSans"/>
              </a:rPr>
              <a:t>network services</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FreeSans"/>
              </a:rPr>
              <a:t> </a:t>
            </a:r>
            <a:r>
              <a:rPr b="0" lang="en-US" sz="2800" spc="-1" strike="noStrike">
                <a:solidFill>
                  <a:srgbClr val="000000"/>
                </a:solidFill>
                <a:uFill>
                  <a:solidFill>
                    <a:srgbClr val="ffffff"/>
                  </a:solidFill>
                </a:uFill>
                <a:latin typeface="FreeSans"/>
              </a:rPr>
              <a:t>more </a:t>
            </a:r>
            <a:r>
              <a:rPr b="1" lang="en-US" sz="2800" spc="-1" strike="noStrike">
                <a:solidFill>
                  <a:srgbClr val="000000"/>
                </a:solidFill>
                <a:uFill>
                  <a:solidFill>
                    <a:srgbClr val="ffffff"/>
                  </a:solidFill>
                </a:uFill>
                <a:latin typeface="FreeSans"/>
              </a:rPr>
              <a:t>secure</a:t>
            </a:r>
            <a:r>
              <a:rPr b="0" lang="en-US" sz="2800" spc="-1" strike="noStrike">
                <a:solidFill>
                  <a:srgbClr val="000000"/>
                </a:solidFill>
                <a:uFill>
                  <a:solidFill>
                    <a:srgbClr val="ffffff"/>
                  </a:solidFill>
                </a:uFill>
                <a:latin typeface="FreeSans"/>
              </a:rPr>
              <a:t> networking via cheaper, faster defenses.</a:t>
            </a:r>
            <a:endParaRPr b="0" lang="en-US" sz="2800" spc="-1" strike="noStrike">
              <a:solidFill>
                <a:srgbClr val="000000"/>
              </a:solidFill>
              <a:uFill>
                <a:solidFill>
                  <a:srgbClr val="ffffff"/>
                </a:solidFill>
              </a:uFill>
              <a:latin typeface="FreeSans"/>
            </a:endParaRPr>
          </a:p>
          <a:p>
            <a:pPr lvl="1" marL="864000" indent="-324000">
              <a:buClr>
                <a:srgbClr val="000000"/>
              </a:buClr>
              <a:buSzPct val="75000"/>
              <a:buFont typeface="Symbol" charset="2"/>
              <a:buChar char=""/>
            </a:pPr>
            <a:r>
              <a:rPr b="1" i="1" lang="en-US" sz="2800" spc="-1" strike="noStrike">
                <a:solidFill>
                  <a:srgbClr val="000000"/>
                </a:solidFill>
                <a:uFill>
                  <a:solidFill>
                    <a:srgbClr val="ffffff"/>
                  </a:solidFill>
                </a:uFill>
                <a:latin typeface="FreeSans"/>
              </a:rPr>
              <a:t>More direct assistance &amp; involvement with researchers</a:t>
            </a:r>
            <a:endParaRPr b="0" lang="en-US" sz="2800" spc="-1" strike="noStrike">
              <a:solidFill>
                <a:srgbClr val="000000"/>
              </a:solidFill>
              <a:uFill>
                <a:solidFill>
                  <a:srgbClr val="ffffff"/>
                </a:solidFill>
              </a:uFill>
              <a:latin typeface="FreeSans"/>
            </a:endParaRPr>
          </a:p>
        </p:txBody>
      </p:sp>
    </p:spTree>
  </p:cSld>
  <p:timing>
    <p:tnLst>
      <p:par>
        <p:cTn id="193" dur="indefinite" restart="never" nodeType="tmRoot">
          <p:childTnLst>
            <p:seq>
              <p:cTn id="194" nodeType="mainSeq">
                <p:childTnLst>
                  <p:par>
                    <p:cTn id="195" fill="freeze">
                      <p:stCondLst>
                        <p:cond delay="indefinite"/>
                      </p:stCondLst>
                      <p:childTnLst>
                        <p:par>
                          <p:cTn id="196" fill="freeze">
                            <p:stCondLst>
                              <p:cond delay="0"/>
                            </p:stCondLst>
                            <p:childTnLst>
                              <p:par>
                                <p:cTn id="197" nodeType="clickEffect" fill="hold" presetClass="entr" presetID="1">
                                  <p:stCondLst>
                                    <p:cond delay="0"/>
                                  </p:stCondLst>
                                  <p:childTnLst>
                                    <p:set>
                                      <p:cBhvr>
                                        <p:cTn id="198" dur="1" fill="hold">
                                          <p:stCondLst>
                                            <p:cond delay="0"/>
                                          </p:stCondLst>
                                        </p:cTn>
                                        <p:tgtEl>
                                          <p:spTgt spid="88">
                                            <p:txEl>
                                              <p:pRg st="0" end="38"/>
                                            </p:txEl>
                                          </p:spTgt>
                                        </p:tgtEl>
                                        <p:attrNameLst>
                                          <p:attrName>style.visibility</p:attrName>
                                        </p:attrNameLst>
                                      </p:cBhvr>
                                      <p:to>
                                        <p:strVal val="visible"/>
                                      </p:to>
                                    </p:set>
                                  </p:childTnLst>
                                </p:cTn>
                              </p:par>
                            </p:childTnLst>
                          </p:cTn>
                        </p:par>
                      </p:childTnLst>
                    </p:cTn>
                  </p:par>
                  <p:par>
                    <p:cTn id="199" fill="freeze">
                      <p:stCondLst>
                        <p:cond delay="indefinite"/>
                      </p:stCondLst>
                      <p:childTnLst>
                        <p:par>
                          <p:cTn id="200" fill="freeze">
                            <p:stCondLst>
                              <p:cond delay="0"/>
                            </p:stCondLst>
                            <p:childTnLst>
                              <p:par>
                                <p:cTn id="201" nodeType="clickEffect" fill="hold" presetClass="entr" presetID="1">
                                  <p:stCondLst>
                                    <p:cond delay="0"/>
                                  </p:stCondLst>
                                  <p:childTnLst>
                                    <p:set>
                                      <p:cBhvr>
                                        <p:cTn id="202" dur="1" fill="hold">
                                          <p:stCondLst>
                                            <p:cond delay="0"/>
                                          </p:stCondLst>
                                        </p:cTn>
                                        <p:tgtEl>
                                          <p:spTgt spid="88">
                                            <p:txEl>
                                              <p:pRg st="38" end="80"/>
                                            </p:txEl>
                                          </p:spTgt>
                                        </p:tgtEl>
                                        <p:attrNameLst>
                                          <p:attrName>style.visibility</p:attrName>
                                        </p:attrNameLst>
                                      </p:cBhvr>
                                      <p:to>
                                        <p:strVal val="visible"/>
                                      </p:to>
                                    </p:set>
                                  </p:childTnLst>
                                </p:cTn>
                              </p:par>
                            </p:childTnLst>
                          </p:cTn>
                        </p:par>
                      </p:childTnLst>
                    </p:cTn>
                  </p:par>
                  <p:par>
                    <p:cTn id="203" fill="freeze">
                      <p:stCondLst>
                        <p:cond delay="indefinite"/>
                      </p:stCondLst>
                      <p:childTnLst>
                        <p:par>
                          <p:cTn id="204" fill="freeze">
                            <p:stCondLst>
                              <p:cond delay="0"/>
                            </p:stCondLst>
                            <p:childTnLst>
                              <p:par>
                                <p:cTn id="205" nodeType="clickEffect" fill="hold" presetClass="entr" presetID="1">
                                  <p:stCondLst>
                                    <p:cond delay="0"/>
                                  </p:stCondLst>
                                  <p:childTnLst>
                                    <p:set>
                                      <p:cBhvr>
                                        <p:cTn id="206" dur="1" fill="hold">
                                          <p:stCondLst>
                                            <p:cond delay="0"/>
                                          </p:stCondLst>
                                        </p:cTn>
                                        <p:tgtEl>
                                          <p:spTgt spid="88">
                                            <p:txEl>
                                              <p:pRg st="80" end="124"/>
                                            </p:txEl>
                                          </p:spTgt>
                                        </p:tgtEl>
                                        <p:attrNameLst>
                                          <p:attrName>style.visibility</p:attrName>
                                        </p:attrNameLst>
                                      </p:cBhvr>
                                      <p:to>
                                        <p:strVal val="visible"/>
                                      </p:to>
                                    </p:set>
                                  </p:childTnLst>
                                </p:cTn>
                              </p:par>
                            </p:childTnLst>
                          </p:cTn>
                        </p:par>
                      </p:childTnLst>
                    </p:cTn>
                  </p:par>
                  <p:par>
                    <p:cTn id="207" fill="freeze">
                      <p:stCondLst>
                        <p:cond delay="indefinite"/>
                      </p:stCondLst>
                      <p:childTnLst>
                        <p:par>
                          <p:cTn id="208" fill="freeze">
                            <p:stCondLst>
                              <p:cond delay="0"/>
                            </p:stCondLst>
                            <p:childTnLst>
                              <p:par>
                                <p:cTn id="209" nodeType="clickEffect" fill="hold" presetClass="entr" presetID="1">
                                  <p:stCondLst>
                                    <p:cond delay="0"/>
                                  </p:stCondLst>
                                  <p:childTnLst>
                                    <p:set>
                                      <p:cBhvr>
                                        <p:cTn id="210" dur="1" fill="hold">
                                          <p:stCondLst>
                                            <p:cond delay="0"/>
                                          </p:stCondLst>
                                        </p:cTn>
                                        <p:tgtEl>
                                          <p:spTgt spid="88">
                                            <p:txEl>
                                              <p:pRg st="124" end="166"/>
                                            </p:txEl>
                                          </p:spTgt>
                                        </p:tgtEl>
                                        <p:attrNameLst>
                                          <p:attrName>style.visibility</p:attrName>
                                        </p:attrNameLst>
                                      </p:cBhvr>
                                      <p:to>
                                        <p:strVal val="visible"/>
                                      </p:to>
                                    </p:set>
                                  </p:childTnLst>
                                </p:cTn>
                              </p:par>
                            </p:childTnLst>
                          </p:cTn>
                        </p:par>
                      </p:childTnLst>
                    </p:cTn>
                  </p:par>
                  <p:par>
                    <p:cTn id="211" fill="freeze">
                      <p:stCondLst>
                        <p:cond delay="indefinite"/>
                      </p:stCondLst>
                      <p:childTnLst>
                        <p:par>
                          <p:cTn id="212" fill="freeze">
                            <p:stCondLst>
                              <p:cond delay="0"/>
                            </p:stCondLst>
                            <p:childTnLst>
                              <p:par>
                                <p:cTn id="213" nodeType="clickEffect" fill="hold" presetClass="entr" presetID="1">
                                  <p:stCondLst>
                                    <p:cond delay="0"/>
                                  </p:stCondLst>
                                  <p:childTnLst>
                                    <p:set>
                                      <p:cBhvr>
                                        <p:cTn id="214" dur="1" fill="hold">
                                          <p:stCondLst>
                                            <p:cond delay="0"/>
                                          </p:stCondLst>
                                        </p:cTn>
                                        <p:tgtEl>
                                          <p:spTgt spid="88">
                                            <p:txEl>
                                              <p:pRg st="166" end="195"/>
                                            </p:txEl>
                                          </p:spTgt>
                                        </p:tgtEl>
                                        <p:attrNameLst>
                                          <p:attrName>style.visibility</p:attrName>
                                        </p:attrNameLst>
                                      </p:cBhvr>
                                      <p:to>
                                        <p:strVal val="visible"/>
                                      </p:to>
                                    </p:set>
                                  </p:childTnLst>
                                </p:cTn>
                              </p:par>
                            </p:childTnLst>
                          </p:cTn>
                        </p:par>
                      </p:childTnLst>
                    </p:cTn>
                  </p:par>
                  <p:par>
                    <p:cTn id="215" fill="freeze">
                      <p:stCondLst>
                        <p:cond delay="indefinite"/>
                      </p:stCondLst>
                      <p:childTnLst>
                        <p:par>
                          <p:cTn id="216" fill="freeze">
                            <p:stCondLst>
                              <p:cond delay="0"/>
                            </p:stCondLst>
                            <p:childTnLst>
                              <p:par>
                                <p:cTn id="217" nodeType="clickEffect" fill="hold" presetClass="entr" presetID="1">
                                  <p:stCondLst>
                                    <p:cond delay="0"/>
                                  </p:stCondLst>
                                  <p:childTnLst>
                                    <p:set>
                                      <p:cBhvr>
                                        <p:cTn id="218" dur="1" fill="hold">
                                          <p:stCondLst>
                                            <p:cond delay="0"/>
                                          </p:stCondLst>
                                        </p:cTn>
                                        <p:tgtEl>
                                          <p:spTgt spid="88">
                                            <p:txEl>
                                              <p:pRg st="195" end="249"/>
                                            </p:txEl>
                                          </p:spTgt>
                                        </p:tgtEl>
                                        <p:attrNameLst>
                                          <p:attrName>style.visibility</p:attrName>
                                        </p:attrNameLst>
                                      </p:cBhvr>
                                      <p:to>
                                        <p:strVal val="visible"/>
                                      </p:to>
                                    </p:set>
                                  </p:childTnLst>
                                </p:cTn>
                              </p:par>
                            </p:childTnLst>
                          </p:cTn>
                        </p:par>
                      </p:childTnLst>
                    </p:cTn>
                  </p:par>
                  <p:par>
                    <p:cTn id="219" fill="freeze">
                      <p:stCondLst>
                        <p:cond delay="indefinite"/>
                      </p:stCondLst>
                      <p:childTnLst>
                        <p:par>
                          <p:cTn id="220" fill="freeze">
                            <p:stCondLst>
                              <p:cond delay="0"/>
                            </p:stCondLst>
                            <p:childTnLst>
                              <p:par>
                                <p:cTn id="221" nodeType="clickEffect" fill="hold" presetClass="entr" presetID="1">
                                  <p:stCondLst>
                                    <p:cond delay="0"/>
                                  </p:stCondLst>
                                  <p:childTnLst>
                                    <p:set>
                                      <p:cBhvr>
                                        <p:cTn id="222" dur="1" fill="hold">
                                          <p:stCondLst>
                                            <p:cond delay="0"/>
                                          </p:stCondLst>
                                        </p:cTn>
                                        <p:tgtEl>
                                          <p:spTgt spid="88">
                                            <p:txEl>
                                              <p:pRg st="249" end="30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457200" y="2218680"/>
            <a:ext cx="9071640" cy="15303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Good Judgment comes </a:t>
            </a:r>
            <a:r>
              <a:rPr b="0" lang="en-US" sz="5400" spc="-1" strike="noStrike">
                <a:solidFill>
                  <a:srgbClr val="000000"/>
                </a:solidFill>
                <a:uFill>
                  <a:solidFill>
                    <a:srgbClr val="ffffff"/>
                  </a:solidFill>
                </a:uFill>
                <a:latin typeface="Arial"/>
              </a:rPr>
              <a:t>
</a:t>
            </a:r>
            <a:r>
              <a:rPr b="0" lang="en-US" sz="5400" spc="-1" strike="noStrike">
                <a:solidFill>
                  <a:srgbClr val="000000"/>
                </a:solidFill>
                <a:uFill>
                  <a:solidFill>
                    <a:srgbClr val="ffffff"/>
                  </a:solidFill>
                </a:uFill>
                <a:latin typeface="Arial"/>
              </a:rPr>
              <a:t>from Experience.</a:t>
            </a:r>
            <a:endParaRPr b="0" lang="en-US" sz="5400" spc="-1" strike="noStrike">
              <a:solidFill>
                <a:srgbClr val="000000"/>
              </a:solidFill>
              <a:uFill>
                <a:solidFill>
                  <a:srgbClr val="ffffff"/>
                </a:solidFill>
              </a:uFill>
              <a:latin typeface="Arial"/>
            </a:endParaRPr>
          </a:p>
        </p:txBody>
      </p:sp>
      <p:sp>
        <p:nvSpPr>
          <p:cNvPr id="90" name="TextShape 2"/>
          <p:cNvSpPr txBox="1"/>
          <p:nvPr/>
        </p:nvSpPr>
        <p:spPr>
          <a:xfrm>
            <a:off x="1693800" y="3864240"/>
            <a:ext cx="6352920" cy="153072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Experience comes </a:t>
            </a:r>
            <a:r>
              <a:rPr b="0" lang="en-US" sz="5400" spc="-1" strike="noStrike">
                <a:solidFill>
                  <a:srgbClr val="000000"/>
                </a:solidFill>
                <a:uFill>
                  <a:solidFill>
                    <a:srgbClr val="ffffff"/>
                  </a:solidFill>
                </a:uFill>
                <a:latin typeface="Arial"/>
              </a:rPr>
              <a:t>
</a:t>
            </a:r>
            <a:r>
              <a:rPr b="0" lang="en-US" sz="5400" spc="-1" strike="noStrike">
                <a:solidFill>
                  <a:srgbClr val="000000"/>
                </a:solidFill>
                <a:uFill>
                  <a:solidFill>
                    <a:srgbClr val="ffffff"/>
                  </a:solidFill>
                </a:uFill>
                <a:latin typeface="Arial"/>
              </a:rPr>
              <a:t>from Bad Judgment.</a:t>
            </a:r>
            <a:endParaRPr b="0" lang="en-US" sz="5400" spc="-1" strike="noStrike">
              <a:solidFill>
                <a:srgbClr val="000000"/>
              </a:solidFill>
              <a:uFill>
                <a:solidFill>
                  <a:srgbClr val="ffffff"/>
                </a:solidFill>
              </a:uFill>
              <a:latin typeface="Arial"/>
            </a:endParaRPr>
          </a:p>
        </p:txBody>
      </p:sp>
    </p:spTree>
  </p:cSld>
  <p:timing>
    <p:tnLst>
      <p:par>
        <p:cTn id="223" dur="indefinite" restart="never" nodeType="tmRoot">
          <p:childTnLst>
            <p:seq>
              <p:cTn id="224" nodeType="mainSeq">
                <p:childTnLst>
                  <p:par>
                    <p:cTn id="225" fill="freeze">
                      <p:stCondLst>
                        <p:cond delay="indefinite"/>
                      </p:stCondLst>
                      <p:childTnLst>
                        <p:par>
                          <p:cTn id="226" fill="freeze">
                            <p:stCondLst>
                              <p:cond delay="0"/>
                            </p:stCondLst>
                            <p:childTnLst>
                              <p:par>
                                <p:cTn id="227" nodeType="clickEffect" fill="hold" presetClass="entr" presetID="1">
                                  <p:stCondLst>
                                    <p:cond delay="0"/>
                                  </p:stCondLst>
                                  <p:childTnLst>
                                    <p:set>
                                      <p:cBhvr>
                                        <p:cTn id="228" dur="1" fill="hold">
                                          <p:stCondLst>
                                            <p:cond delay="0"/>
                                          </p:stCondLst>
                                        </p:cTn>
                                        <p:tgtEl>
                                          <p:spTgt spid="90">
                                            <p:txEl>
                                              <p:pRg st="0" end="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312696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Questions?</a:t>
            </a:r>
            <a:endParaRPr b="0" lang="en-US" sz="5400" spc="-1" strike="noStrike">
              <a:solidFill>
                <a:srgbClr val="000000"/>
              </a:solidFill>
              <a:uFill>
                <a:solidFill>
                  <a:srgbClr val="ffffff"/>
                </a:solidFill>
              </a:uFill>
              <a:latin typeface="Arial"/>
            </a:endParaRPr>
          </a:p>
        </p:txBody>
      </p:sp>
    </p:spTree>
  </p:cSld>
  <p:timing>
    <p:tnLst>
      <p:par>
        <p:cTn id="229" dur="indefinite" restart="never" nodeType="tmRoot">
          <p:childTnLst>
            <p:seq>
              <p:cTn id="23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Appendix Slides</a:t>
            </a:r>
            <a:endParaRPr b="0" lang="en-US" sz="5400" spc="-1" strike="noStrike">
              <a:solidFill>
                <a:srgbClr val="000000"/>
              </a:solidFill>
              <a:uFill>
                <a:solidFill>
                  <a:srgbClr val="ffffff"/>
                </a:solidFill>
              </a:uFill>
              <a:latin typeface="Arial"/>
            </a:endParaRPr>
          </a:p>
        </p:txBody>
      </p:sp>
      <p:sp>
        <p:nvSpPr>
          <p:cNvPr id="93" name="TextShape 2"/>
          <p:cNvSpPr txBox="1"/>
          <p:nvPr/>
        </p:nvSpPr>
        <p:spPr>
          <a:xfrm>
            <a:off x="504000" y="1769040"/>
            <a:ext cx="9071640" cy="4384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DejaVu Sans"/>
            </a:endParaRPr>
          </a:p>
        </p:txBody>
      </p:sp>
    </p:spTree>
  </p:cSld>
  <p:timing>
    <p:tnLst>
      <p:par>
        <p:cTn id="231" dur="indefinite" restart="never" nodeType="tmRoot">
          <p:childTnLst>
            <p:seq>
              <p:cTn id="23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529560" y="3084840"/>
            <a:ext cx="9071640" cy="1530360"/>
          </a:xfrm>
          <a:prstGeom prst="rect">
            <a:avLst/>
          </a:prstGeom>
          <a:noFill/>
          <a:ln>
            <a:noFill/>
          </a:ln>
        </p:spPr>
        <p:txBody>
          <a:bodyPr lIns="0" rIns="0" tIns="0" bIns="0" anchor="ctr"/>
          <a:p>
            <a:pPr marL="216000" indent="-216000" algn="ctr">
              <a:buClr>
                <a:srgbClr val="000000"/>
              </a:buClr>
              <a:buSzPct val="45000"/>
              <a:buFont typeface="Wingdings" charset="2"/>
              <a:buChar char=""/>
            </a:pPr>
            <a:r>
              <a:rPr b="1" i="1" lang="en-US" sz="5400" spc="-1" strike="noStrike">
                <a:solidFill>
                  <a:srgbClr val="000000"/>
                </a:solidFill>
                <a:uFill>
                  <a:solidFill>
                    <a:srgbClr val="ffffff"/>
                  </a:solidFill>
                </a:uFill>
                <a:latin typeface="Arial"/>
              </a:rPr>
              <a:t>I am a continually Dissatisfied User.</a:t>
            </a:r>
            <a:endParaRPr b="1" i="1" lang="en-US" sz="54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17240" y="68400"/>
            <a:ext cx="9071640" cy="93240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UCI Campus Storage Pool</a:t>
            </a:r>
            <a:endParaRPr b="0" lang="en-US" sz="5400" spc="-1" strike="noStrike">
              <a:solidFill>
                <a:srgbClr val="000000"/>
              </a:solidFill>
              <a:uFill>
                <a:solidFill>
                  <a:srgbClr val="ffffff"/>
                </a:solidFill>
              </a:uFill>
              <a:latin typeface="Arial"/>
            </a:endParaRPr>
          </a:p>
        </p:txBody>
      </p:sp>
      <p:pic>
        <p:nvPicPr>
          <p:cNvPr id="95" name="" descr=""/>
          <p:cNvPicPr/>
          <p:nvPr/>
        </p:nvPicPr>
        <p:blipFill>
          <a:blip r:embed="rId1"/>
          <a:stretch/>
        </p:blipFill>
        <p:spPr>
          <a:xfrm>
            <a:off x="444960" y="3008160"/>
            <a:ext cx="531720" cy="1735560"/>
          </a:xfrm>
          <a:prstGeom prst="rect">
            <a:avLst/>
          </a:prstGeom>
          <a:ln>
            <a:noFill/>
          </a:ln>
        </p:spPr>
      </p:pic>
      <p:pic>
        <p:nvPicPr>
          <p:cNvPr id="96" name="" descr=""/>
          <p:cNvPicPr/>
          <p:nvPr/>
        </p:nvPicPr>
        <p:blipFill>
          <a:blip r:embed="rId2"/>
          <a:stretch/>
        </p:blipFill>
        <p:spPr>
          <a:xfrm>
            <a:off x="2448000" y="1680480"/>
            <a:ext cx="531720" cy="1735560"/>
          </a:xfrm>
          <a:prstGeom prst="rect">
            <a:avLst/>
          </a:prstGeom>
          <a:ln>
            <a:noFill/>
          </a:ln>
        </p:spPr>
      </p:pic>
      <p:pic>
        <p:nvPicPr>
          <p:cNvPr id="97" name="" descr=""/>
          <p:cNvPicPr/>
          <p:nvPr/>
        </p:nvPicPr>
        <p:blipFill>
          <a:blip r:embed="rId3"/>
          <a:stretch/>
        </p:blipFill>
        <p:spPr>
          <a:xfrm>
            <a:off x="2448000" y="3416040"/>
            <a:ext cx="531720" cy="1735560"/>
          </a:xfrm>
          <a:prstGeom prst="rect">
            <a:avLst/>
          </a:prstGeom>
          <a:ln>
            <a:noFill/>
          </a:ln>
        </p:spPr>
      </p:pic>
      <p:pic>
        <p:nvPicPr>
          <p:cNvPr id="98" name="" descr=""/>
          <p:cNvPicPr/>
          <p:nvPr/>
        </p:nvPicPr>
        <p:blipFill>
          <a:blip r:embed="rId4"/>
          <a:stretch/>
        </p:blipFill>
        <p:spPr>
          <a:xfrm>
            <a:off x="2448000" y="5151600"/>
            <a:ext cx="531720" cy="1735560"/>
          </a:xfrm>
          <a:prstGeom prst="rect">
            <a:avLst/>
          </a:prstGeom>
          <a:ln>
            <a:noFill/>
          </a:ln>
        </p:spPr>
      </p:pic>
      <p:pic>
        <p:nvPicPr>
          <p:cNvPr id="99" name="" descr=""/>
          <p:cNvPicPr/>
          <p:nvPr/>
        </p:nvPicPr>
        <p:blipFill>
          <a:blip r:embed="rId5"/>
          <a:stretch/>
        </p:blipFill>
        <p:spPr>
          <a:xfrm>
            <a:off x="4203000" y="2265120"/>
            <a:ext cx="1339920" cy="351720"/>
          </a:xfrm>
          <a:prstGeom prst="rect">
            <a:avLst/>
          </a:prstGeom>
          <a:ln>
            <a:noFill/>
          </a:ln>
        </p:spPr>
      </p:pic>
      <p:pic>
        <p:nvPicPr>
          <p:cNvPr id="100" name="" descr=""/>
          <p:cNvPicPr/>
          <p:nvPr/>
        </p:nvPicPr>
        <p:blipFill>
          <a:blip r:embed="rId6"/>
          <a:stretch/>
        </p:blipFill>
        <p:spPr>
          <a:xfrm>
            <a:off x="4203000" y="2913120"/>
            <a:ext cx="1339920" cy="351720"/>
          </a:xfrm>
          <a:prstGeom prst="rect">
            <a:avLst/>
          </a:prstGeom>
          <a:ln>
            <a:noFill/>
          </a:ln>
        </p:spPr>
      </p:pic>
      <p:pic>
        <p:nvPicPr>
          <p:cNvPr id="101" name="" descr=""/>
          <p:cNvPicPr/>
          <p:nvPr/>
        </p:nvPicPr>
        <p:blipFill>
          <a:blip r:embed="rId7"/>
          <a:stretch/>
        </p:blipFill>
        <p:spPr>
          <a:xfrm>
            <a:off x="4203000" y="3587760"/>
            <a:ext cx="1339920" cy="351720"/>
          </a:xfrm>
          <a:prstGeom prst="rect">
            <a:avLst/>
          </a:prstGeom>
          <a:ln>
            <a:noFill/>
          </a:ln>
        </p:spPr>
      </p:pic>
      <p:pic>
        <p:nvPicPr>
          <p:cNvPr id="102" name="" descr=""/>
          <p:cNvPicPr/>
          <p:nvPr/>
        </p:nvPicPr>
        <p:blipFill>
          <a:blip r:embed="rId8"/>
          <a:stretch/>
        </p:blipFill>
        <p:spPr>
          <a:xfrm>
            <a:off x="4128480" y="4550040"/>
            <a:ext cx="1339920" cy="351720"/>
          </a:xfrm>
          <a:prstGeom prst="rect">
            <a:avLst/>
          </a:prstGeom>
          <a:ln>
            <a:noFill/>
          </a:ln>
        </p:spPr>
      </p:pic>
      <p:pic>
        <p:nvPicPr>
          <p:cNvPr id="103" name="" descr=""/>
          <p:cNvPicPr/>
          <p:nvPr/>
        </p:nvPicPr>
        <p:blipFill>
          <a:blip r:embed="rId9"/>
          <a:stretch/>
        </p:blipFill>
        <p:spPr>
          <a:xfrm>
            <a:off x="6066720" y="2172960"/>
            <a:ext cx="468000" cy="294840"/>
          </a:xfrm>
          <a:prstGeom prst="rect">
            <a:avLst/>
          </a:prstGeom>
          <a:ln>
            <a:noFill/>
          </a:ln>
        </p:spPr>
      </p:pic>
      <p:pic>
        <p:nvPicPr>
          <p:cNvPr id="104" name="" descr=""/>
          <p:cNvPicPr/>
          <p:nvPr/>
        </p:nvPicPr>
        <p:blipFill>
          <a:blip r:embed="rId10"/>
          <a:stretch/>
        </p:blipFill>
        <p:spPr>
          <a:xfrm>
            <a:off x="6578640" y="2429280"/>
            <a:ext cx="468000" cy="294840"/>
          </a:xfrm>
          <a:prstGeom prst="rect">
            <a:avLst/>
          </a:prstGeom>
          <a:ln>
            <a:noFill/>
          </a:ln>
        </p:spPr>
      </p:pic>
      <p:pic>
        <p:nvPicPr>
          <p:cNvPr id="105" name="" descr=""/>
          <p:cNvPicPr/>
          <p:nvPr/>
        </p:nvPicPr>
        <p:blipFill>
          <a:blip r:embed="rId11"/>
          <a:stretch/>
        </p:blipFill>
        <p:spPr>
          <a:xfrm>
            <a:off x="6514200" y="4073760"/>
            <a:ext cx="468000" cy="294840"/>
          </a:xfrm>
          <a:prstGeom prst="rect">
            <a:avLst/>
          </a:prstGeom>
          <a:ln>
            <a:noFill/>
          </a:ln>
        </p:spPr>
      </p:pic>
      <p:pic>
        <p:nvPicPr>
          <p:cNvPr id="106" name="" descr=""/>
          <p:cNvPicPr/>
          <p:nvPr/>
        </p:nvPicPr>
        <p:blipFill>
          <a:blip r:embed="rId12"/>
          <a:stretch/>
        </p:blipFill>
        <p:spPr>
          <a:xfrm>
            <a:off x="7251480" y="1786320"/>
            <a:ext cx="468000" cy="294840"/>
          </a:xfrm>
          <a:prstGeom prst="rect">
            <a:avLst/>
          </a:prstGeom>
          <a:ln>
            <a:noFill/>
          </a:ln>
        </p:spPr>
      </p:pic>
      <p:pic>
        <p:nvPicPr>
          <p:cNvPr id="107" name="" descr=""/>
          <p:cNvPicPr/>
          <p:nvPr/>
        </p:nvPicPr>
        <p:blipFill>
          <a:blip r:embed="rId13"/>
          <a:stretch/>
        </p:blipFill>
        <p:spPr>
          <a:xfrm>
            <a:off x="6909120" y="3468600"/>
            <a:ext cx="468000" cy="294840"/>
          </a:xfrm>
          <a:prstGeom prst="rect">
            <a:avLst/>
          </a:prstGeom>
          <a:ln>
            <a:noFill/>
          </a:ln>
        </p:spPr>
      </p:pic>
      <p:pic>
        <p:nvPicPr>
          <p:cNvPr id="108" name="" descr=""/>
          <p:cNvPicPr/>
          <p:nvPr/>
        </p:nvPicPr>
        <p:blipFill>
          <a:blip r:embed="rId14"/>
          <a:stretch/>
        </p:blipFill>
        <p:spPr>
          <a:xfrm>
            <a:off x="5938200" y="4464720"/>
            <a:ext cx="535320" cy="426240"/>
          </a:xfrm>
          <a:prstGeom prst="rect">
            <a:avLst/>
          </a:prstGeom>
          <a:ln>
            <a:noFill/>
          </a:ln>
        </p:spPr>
      </p:pic>
      <p:pic>
        <p:nvPicPr>
          <p:cNvPr id="109" name="" descr=""/>
          <p:cNvPicPr/>
          <p:nvPr/>
        </p:nvPicPr>
        <p:blipFill>
          <a:blip r:embed="rId15"/>
          <a:stretch/>
        </p:blipFill>
        <p:spPr>
          <a:xfrm>
            <a:off x="8386200" y="4752720"/>
            <a:ext cx="468000" cy="294840"/>
          </a:xfrm>
          <a:prstGeom prst="rect">
            <a:avLst/>
          </a:prstGeom>
          <a:ln>
            <a:noFill/>
          </a:ln>
        </p:spPr>
      </p:pic>
      <p:sp>
        <p:nvSpPr>
          <p:cNvPr id="110" name="TextShape 2"/>
          <p:cNvSpPr txBox="1"/>
          <p:nvPr/>
        </p:nvSpPr>
        <p:spPr>
          <a:xfrm>
            <a:off x="4642920" y="2057400"/>
            <a:ext cx="613440" cy="26244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SMB</a:t>
            </a:r>
            <a:endParaRPr b="0" lang="en-US" sz="1800" spc="-1" strike="noStrike">
              <a:solidFill>
                <a:srgbClr val="000000"/>
              </a:solidFill>
              <a:uFill>
                <a:solidFill>
                  <a:srgbClr val="ffffff"/>
                </a:solidFill>
              </a:uFill>
              <a:latin typeface="Arial"/>
            </a:endParaRPr>
          </a:p>
        </p:txBody>
      </p:sp>
      <p:sp>
        <p:nvSpPr>
          <p:cNvPr id="111" name="TextShape 3"/>
          <p:cNvSpPr txBox="1"/>
          <p:nvPr/>
        </p:nvSpPr>
        <p:spPr>
          <a:xfrm>
            <a:off x="4672440" y="2728080"/>
            <a:ext cx="613440" cy="26244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NFS</a:t>
            </a:r>
            <a:endParaRPr b="0" lang="en-US" sz="1800" spc="-1" strike="noStrike">
              <a:solidFill>
                <a:srgbClr val="000000"/>
              </a:solidFill>
              <a:uFill>
                <a:solidFill>
                  <a:srgbClr val="ffffff"/>
                </a:solidFill>
              </a:uFill>
              <a:latin typeface="Arial"/>
            </a:endParaRPr>
          </a:p>
        </p:txBody>
      </p:sp>
      <p:sp>
        <p:nvSpPr>
          <p:cNvPr id="112" name="TextShape 4"/>
          <p:cNvSpPr txBox="1"/>
          <p:nvPr/>
        </p:nvSpPr>
        <p:spPr>
          <a:xfrm>
            <a:off x="4636800" y="3384720"/>
            <a:ext cx="613440" cy="26244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Web</a:t>
            </a:r>
            <a:endParaRPr b="0" lang="en-US" sz="1800" spc="-1" strike="noStrike">
              <a:solidFill>
                <a:srgbClr val="000000"/>
              </a:solidFill>
              <a:uFill>
                <a:solidFill>
                  <a:srgbClr val="ffffff"/>
                </a:solidFill>
              </a:uFill>
              <a:latin typeface="Arial"/>
            </a:endParaRPr>
          </a:p>
        </p:txBody>
      </p:sp>
      <p:sp>
        <p:nvSpPr>
          <p:cNvPr id="113" name="TextShape 5"/>
          <p:cNvSpPr txBox="1"/>
          <p:nvPr/>
        </p:nvSpPr>
        <p:spPr>
          <a:xfrm>
            <a:off x="4331160" y="4098960"/>
            <a:ext cx="1850400" cy="43452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Science DMZ: </a:t>
            </a:r>
            <a:endParaRPr b="0" lang="en-US" sz="18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rPr>
              <a:t>rclone, GridFTP</a:t>
            </a:r>
            <a:endParaRPr b="0" lang="en-US" sz="1800" spc="-1" strike="noStrike">
              <a:solidFill>
                <a:srgbClr val="000000"/>
              </a:solidFill>
              <a:uFill>
                <a:solidFill>
                  <a:srgbClr val="ffffff"/>
                </a:solidFill>
              </a:uFill>
              <a:latin typeface="Arial"/>
            </a:endParaRPr>
          </a:p>
        </p:txBody>
      </p:sp>
      <p:pic>
        <p:nvPicPr>
          <p:cNvPr id="114" name="" descr=""/>
          <p:cNvPicPr/>
          <p:nvPr/>
        </p:nvPicPr>
        <p:blipFill>
          <a:blip r:embed="rId16"/>
          <a:stretch/>
        </p:blipFill>
        <p:spPr>
          <a:xfrm>
            <a:off x="7232400" y="4827960"/>
            <a:ext cx="979200" cy="482040"/>
          </a:xfrm>
          <a:prstGeom prst="rect">
            <a:avLst/>
          </a:prstGeom>
          <a:ln>
            <a:noFill/>
          </a:ln>
        </p:spPr>
      </p:pic>
      <p:pic>
        <p:nvPicPr>
          <p:cNvPr id="115" name="" descr=""/>
          <p:cNvPicPr/>
          <p:nvPr/>
        </p:nvPicPr>
        <p:blipFill>
          <a:blip r:embed="rId17"/>
          <a:stretch/>
        </p:blipFill>
        <p:spPr>
          <a:xfrm>
            <a:off x="7883280" y="6011280"/>
            <a:ext cx="955440" cy="569160"/>
          </a:xfrm>
          <a:prstGeom prst="rect">
            <a:avLst/>
          </a:prstGeom>
          <a:ln>
            <a:noFill/>
          </a:ln>
        </p:spPr>
      </p:pic>
      <p:sp>
        <p:nvSpPr>
          <p:cNvPr id="116" name="TextShape 6"/>
          <p:cNvSpPr txBox="1"/>
          <p:nvPr/>
        </p:nvSpPr>
        <p:spPr>
          <a:xfrm>
            <a:off x="1236600" y="2214360"/>
            <a:ext cx="1292760" cy="61776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DFS1: Hi IOPS on SSDs</a:t>
            </a:r>
            <a:endParaRPr b="0" lang="en-US" sz="1800" spc="-1" strike="noStrike">
              <a:solidFill>
                <a:srgbClr val="000000"/>
              </a:solidFill>
              <a:uFill>
                <a:solidFill>
                  <a:srgbClr val="ffffff"/>
                </a:solidFill>
              </a:uFill>
              <a:latin typeface="Arial"/>
            </a:endParaRPr>
          </a:p>
        </p:txBody>
      </p:sp>
      <p:cxnSp>
        <p:nvCxnSpPr>
          <p:cNvPr id="117" name="Line 7"/>
          <p:cNvCxnSpPr>
            <a:stCxn id="96" idx="1"/>
            <a:endCxn id="95" idx="3"/>
          </p:cNvCxnSpPr>
          <p:nvPr/>
        </p:nvCxnSpPr>
        <p:spPr>
          <a:xfrm flipH="1">
            <a:off x="976680" y="2548080"/>
            <a:ext cx="1471680" cy="1328040"/>
          </a:xfrm>
          <a:prstGeom prst="straightConnector1">
            <a:avLst/>
          </a:prstGeom>
          <a:ln w="18360">
            <a:solidFill>
              <a:srgbClr val="00ffff"/>
            </a:solidFill>
            <a:round/>
            <a:headEnd len="med" type="triangle" w="med"/>
            <a:tailEnd len="med" type="triangle" w="med"/>
          </a:ln>
        </p:spPr>
      </p:cxnSp>
      <p:sp>
        <p:nvSpPr>
          <p:cNvPr id="118" name="TextShape 8"/>
          <p:cNvSpPr txBox="1"/>
          <p:nvPr/>
        </p:nvSpPr>
        <p:spPr>
          <a:xfrm>
            <a:off x="1118880" y="3416040"/>
            <a:ext cx="1397880" cy="86112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DFS2: BigData streaming RW </a:t>
            </a:r>
            <a:endParaRPr b="0" lang="en-US" sz="1800" spc="-1" strike="noStrike">
              <a:solidFill>
                <a:srgbClr val="000000"/>
              </a:solidFill>
              <a:uFill>
                <a:solidFill>
                  <a:srgbClr val="ffffff"/>
                </a:solidFill>
              </a:uFill>
              <a:latin typeface="Arial"/>
            </a:endParaRPr>
          </a:p>
          <a:p>
            <a:r>
              <a:rPr b="0" lang="en-US" sz="1200" spc="-1" strike="noStrike">
                <a:solidFill>
                  <a:srgbClr val="000000"/>
                </a:solidFill>
                <a:uFill>
                  <a:solidFill>
                    <a:srgbClr val="ffffff"/>
                  </a:solidFill>
                </a:uFill>
                <a:latin typeface="Arial"/>
              </a:rPr>
              <a:t>on large spinners</a:t>
            </a:r>
            <a:endParaRPr b="0" lang="en-US" sz="1800" spc="-1" strike="noStrike">
              <a:solidFill>
                <a:srgbClr val="000000"/>
              </a:solidFill>
              <a:uFill>
                <a:solidFill>
                  <a:srgbClr val="ffffff"/>
                </a:solidFill>
              </a:uFill>
              <a:latin typeface="Arial"/>
            </a:endParaRPr>
          </a:p>
        </p:txBody>
      </p:sp>
      <p:cxnSp>
        <p:nvCxnSpPr>
          <p:cNvPr id="119" name="Line 9"/>
          <p:cNvCxnSpPr>
            <a:stCxn id="97" idx="1"/>
            <a:endCxn id="95" idx="3"/>
          </p:cNvCxnSpPr>
          <p:nvPr/>
        </p:nvCxnSpPr>
        <p:spPr>
          <a:xfrm flipH="1" flipV="1">
            <a:off x="976680" y="3875760"/>
            <a:ext cx="1471680" cy="408240"/>
          </a:xfrm>
          <a:prstGeom prst="straightConnector1">
            <a:avLst/>
          </a:prstGeom>
          <a:ln w="18360">
            <a:solidFill>
              <a:srgbClr val="00ffff"/>
            </a:solidFill>
            <a:round/>
            <a:headEnd len="med" type="triangle" w="med"/>
            <a:tailEnd len="med" type="triangle" w="med"/>
          </a:ln>
        </p:spPr>
      </p:cxnSp>
      <p:cxnSp>
        <p:nvCxnSpPr>
          <p:cNvPr id="120" name="Line 10"/>
          <p:cNvCxnSpPr>
            <a:stCxn id="98" idx="1"/>
            <a:endCxn id="95" idx="3"/>
          </p:cNvCxnSpPr>
          <p:nvPr/>
        </p:nvCxnSpPr>
        <p:spPr>
          <a:xfrm flipH="1" flipV="1">
            <a:off x="976680" y="3875760"/>
            <a:ext cx="1471680" cy="2143800"/>
          </a:xfrm>
          <a:prstGeom prst="straightConnector1">
            <a:avLst/>
          </a:prstGeom>
          <a:ln w="18360">
            <a:solidFill>
              <a:srgbClr val="00ffff"/>
            </a:solidFill>
            <a:round/>
            <a:headEnd len="med" type="triangle" w="med"/>
            <a:tailEnd len="med" type="triangle" w="med"/>
          </a:ln>
        </p:spPr>
      </p:cxnSp>
      <p:cxnSp>
        <p:nvCxnSpPr>
          <p:cNvPr id="121" name="Line 11"/>
          <p:cNvCxnSpPr>
            <a:stCxn id="96" idx="3"/>
            <a:endCxn id="99" idx="1"/>
          </p:cNvCxnSpPr>
          <p:nvPr/>
        </p:nvCxnSpPr>
        <p:spPr>
          <a:xfrm flipV="1">
            <a:off x="2979720" y="2440800"/>
            <a:ext cx="1223640" cy="107640"/>
          </a:xfrm>
          <a:prstGeom prst="straightConnector1">
            <a:avLst/>
          </a:prstGeom>
          <a:ln>
            <a:solidFill>
              <a:srgbClr val="000000"/>
            </a:solidFill>
            <a:headEnd len="med" type="triangle" w="med"/>
            <a:tailEnd len="med" type="triangle" w="med"/>
          </a:ln>
        </p:spPr>
      </p:cxnSp>
      <p:cxnSp>
        <p:nvCxnSpPr>
          <p:cNvPr id="122" name="Line 12"/>
          <p:cNvCxnSpPr>
            <a:stCxn id="100" idx="1"/>
            <a:endCxn id="96" idx="3"/>
          </p:cNvCxnSpPr>
          <p:nvPr/>
        </p:nvCxnSpPr>
        <p:spPr>
          <a:xfrm flipH="1" flipV="1">
            <a:off x="2979720" y="2548080"/>
            <a:ext cx="1223640" cy="541080"/>
          </a:xfrm>
          <a:prstGeom prst="straightConnector1">
            <a:avLst/>
          </a:prstGeom>
          <a:ln>
            <a:solidFill>
              <a:srgbClr val="000000"/>
            </a:solidFill>
            <a:headEnd len="med" type="triangle" w="med"/>
            <a:tailEnd len="med" type="triangle" w="med"/>
          </a:ln>
        </p:spPr>
      </p:cxnSp>
      <p:cxnSp>
        <p:nvCxnSpPr>
          <p:cNvPr id="123" name="Line 13"/>
          <p:cNvCxnSpPr>
            <a:stCxn id="101" idx="1"/>
            <a:endCxn id="96" idx="3"/>
          </p:cNvCxnSpPr>
          <p:nvPr/>
        </p:nvCxnSpPr>
        <p:spPr>
          <a:xfrm flipH="1" flipV="1">
            <a:off x="2979720" y="2548080"/>
            <a:ext cx="1223640" cy="1215720"/>
          </a:xfrm>
          <a:prstGeom prst="straightConnector1">
            <a:avLst/>
          </a:prstGeom>
          <a:ln>
            <a:solidFill>
              <a:srgbClr val="000000"/>
            </a:solidFill>
            <a:headEnd len="med" type="triangle" w="med"/>
            <a:tailEnd len="med" type="triangle" w="med"/>
          </a:ln>
        </p:spPr>
      </p:cxnSp>
      <p:cxnSp>
        <p:nvCxnSpPr>
          <p:cNvPr id="124" name="Line 14"/>
          <p:cNvCxnSpPr>
            <a:stCxn id="102" idx="1"/>
            <a:endCxn id="96" idx="3"/>
          </p:cNvCxnSpPr>
          <p:nvPr/>
        </p:nvCxnSpPr>
        <p:spPr>
          <a:xfrm flipH="1" flipV="1">
            <a:off x="2979720" y="2548080"/>
            <a:ext cx="1149120" cy="2178000"/>
          </a:xfrm>
          <a:prstGeom prst="straightConnector1">
            <a:avLst/>
          </a:prstGeom>
          <a:ln>
            <a:solidFill>
              <a:srgbClr val="000000"/>
            </a:solidFill>
            <a:headEnd len="med" type="triangle" w="med"/>
            <a:tailEnd len="med" type="triangle" w="med"/>
          </a:ln>
        </p:spPr>
      </p:cxnSp>
      <p:cxnSp>
        <p:nvCxnSpPr>
          <p:cNvPr id="125" name="Line 15"/>
          <p:cNvCxnSpPr>
            <a:stCxn id="97" idx="3"/>
            <a:endCxn id="99" idx="1"/>
          </p:cNvCxnSpPr>
          <p:nvPr/>
        </p:nvCxnSpPr>
        <p:spPr>
          <a:xfrm flipV="1">
            <a:off x="2979720" y="2440800"/>
            <a:ext cx="1223640" cy="1843200"/>
          </a:xfrm>
          <a:prstGeom prst="straightConnector1">
            <a:avLst/>
          </a:prstGeom>
          <a:ln>
            <a:solidFill>
              <a:srgbClr val="000000"/>
            </a:solidFill>
            <a:headEnd len="med" type="triangle" w="med"/>
            <a:tailEnd len="med" type="triangle" w="med"/>
          </a:ln>
        </p:spPr>
      </p:cxnSp>
      <p:cxnSp>
        <p:nvCxnSpPr>
          <p:cNvPr id="126" name="Line 16"/>
          <p:cNvCxnSpPr>
            <a:stCxn id="97" idx="3"/>
            <a:endCxn id="100" idx="1"/>
          </p:cNvCxnSpPr>
          <p:nvPr/>
        </p:nvCxnSpPr>
        <p:spPr>
          <a:xfrm flipV="1">
            <a:off x="2979720" y="3088800"/>
            <a:ext cx="1223640" cy="1195200"/>
          </a:xfrm>
          <a:prstGeom prst="straightConnector1">
            <a:avLst/>
          </a:prstGeom>
          <a:ln>
            <a:solidFill>
              <a:srgbClr val="000000"/>
            </a:solidFill>
            <a:headEnd len="med" type="triangle" w="med"/>
            <a:tailEnd len="med" type="triangle" w="med"/>
          </a:ln>
        </p:spPr>
      </p:cxnSp>
      <p:cxnSp>
        <p:nvCxnSpPr>
          <p:cNvPr id="127" name="Line 17"/>
          <p:cNvCxnSpPr>
            <a:stCxn id="97" idx="3"/>
            <a:endCxn id="101" idx="1"/>
          </p:cNvCxnSpPr>
          <p:nvPr/>
        </p:nvCxnSpPr>
        <p:spPr>
          <a:xfrm flipV="1">
            <a:off x="2979720" y="3763440"/>
            <a:ext cx="1223640" cy="520560"/>
          </a:xfrm>
          <a:prstGeom prst="straightConnector1">
            <a:avLst/>
          </a:prstGeom>
          <a:ln>
            <a:solidFill>
              <a:srgbClr val="000000"/>
            </a:solidFill>
            <a:headEnd len="med" type="triangle" w="med"/>
            <a:tailEnd len="med" type="triangle" w="med"/>
          </a:ln>
        </p:spPr>
      </p:cxnSp>
      <p:cxnSp>
        <p:nvCxnSpPr>
          <p:cNvPr id="128" name="Line 18"/>
          <p:cNvCxnSpPr>
            <a:stCxn id="102" idx="1"/>
            <a:endCxn id="97" idx="3"/>
          </p:cNvCxnSpPr>
          <p:nvPr/>
        </p:nvCxnSpPr>
        <p:spPr>
          <a:xfrm flipH="1" flipV="1">
            <a:off x="2979720" y="4283640"/>
            <a:ext cx="1149120" cy="442440"/>
          </a:xfrm>
          <a:prstGeom prst="straightConnector1">
            <a:avLst/>
          </a:prstGeom>
          <a:ln>
            <a:solidFill>
              <a:srgbClr val="000000"/>
            </a:solidFill>
            <a:headEnd len="med" type="triangle" w="med"/>
            <a:tailEnd len="med" type="triangle" w="med"/>
          </a:ln>
        </p:spPr>
      </p:cxnSp>
      <p:cxnSp>
        <p:nvCxnSpPr>
          <p:cNvPr id="129" name="Line 19"/>
          <p:cNvCxnSpPr>
            <a:stCxn id="99" idx="3"/>
          </p:cNvCxnSpPr>
          <p:nvPr/>
        </p:nvCxnSpPr>
        <p:spPr>
          <a:xfrm flipV="1">
            <a:off x="5542920" y="1809000"/>
            <a:ext cx="685440" cy="632160"/>
          </a:xfrm>
          <a:prstGeom prst="straightConnector1">
            <a:avLst/>
          </a:prstGeom>
          <a:ln>
            <a:solidFill>
              <a:srgbClr val="000000"/>
            </a:solidFill>
          </a:ln>
        </p:spPr>
      </p:cxnSp>
      <p:cxnSp>
        <p:nvCxnSpPr>
          <p:cNvPr id="130" name="Line 20"/>
          <p:cNvCxnSpPr>
            <a:stCxn id="103" idx="1"/>
            <a:endCxn id="99" idx="3"/>
          </p:cNvCxnSpPr>
          <p:nvPr/>
        </p:nvCxnSpPr>
        <p:spPr>
          <a:xfrm flipH="1">
            <a:off x="5542920" y="2320200"/>
            <a:ext cx="524160" cy="120960"/>
          </a:xfrm>
          <a:prstGeom prst="straightConnector1">
            <a:avLst/>
          </a:prstGeom>
          <a:ln>
            <a:solidFill>
              <a:srgbClr val="000000"/>
            </a:solidFill>
          </a:ln>
        </p:spPr>
      </p:cxnSp>
      <p:cxnSp>
        <p:nvCxnSpPr>
          <p:cNvPr id="131" name="Line 21"/>
          <p:cNvCxnSpPr>
            <a:stCxn id="104" idx="1"/>
            <a:endCxn id="99" idx="3"/>
          </p:cNvCxnSpPr>
          <p:nvPr/>
        </p:nvCxnSpPr>
        <p:spPr>
          <a:xfrm flipH="1" flipV="1">
            <a:off x="5542920" y="2440800"/>
            <a:ext cx="1036080" cy="136080"/>
          </a:xfrm>
          <a:prstGeom prst="straightConnector1">
            <a:avLst/>
          </a:prstGeom>
          <a:ln>
            <a:solidFill>
              <a:srgbClr val="000000"/>
            </a:solidFill>
          </a:ln>
        </p:spPr>
      </p:cxnSp>
      <p:cxnSp>
        <p:nvCxnSpPr>
          <p:cNvPr id="132" name="Line 22"/>
          <p:cNvCxnSpPr>
            <a:endCxn id="99" idx="3"/>
          </p:cNvCxnSpPr>
          <p:nvPr/>
        </p:nvCxnSpPr>
        <p:spPr>
          <a:xfrm flipH="1">
            <a:off x="5542920" y="1999440"/>
            <a:ext cx="1167480" cy="441720"/>
          </a:xfrm>
          <a:prstGeom prst="straightConnector1">
            <a:avLst/>
          </a:prstGeom>
          <a:ln>
            <a:solidFill>
              <a:srgbClr val="000000"/>
            </a:solidFill>
          </a:ln>
        </p:spPr>
      </p:cxnSp>
      <p:cxnSp>
        <p:nvCxnSpPr>
          <p:cNvPr id="133" name="Line 23"/>
          <p:cNvCxnSpPr>
            <a:stCxn id="106" idx="1"/>
            <a:endCxn id="99" idx="3"/>
          </p:cNvCxnSpPr>
          <p:nvPr/>
        </p:nvCxnSpPr>
        <p:spPr>
          <a:xfrm flipH="1">
            <a:off x="5542920" y="1933560"/>
            <a:ext cx="1708920" cy="507600"/>
          </a:xfrm>
          <a:prstGeom prst="straightConnector1">
            <a:avLst/>
          </a:prstGeom>
          <a:ln>
            <a:solidFill>
              <a:srgbClr val="000000"/>
            </a:solidFill>
          </a:ln>
        </p:spPr>
      </p:cxnSp>
      <p:cxnSp>
        <p:nvCxnSpPr>
          <p:cNvPr id="134" name="Line 24"/>
          <p:cNvCxnSpPr>
            <a:endCxn id="99" idx="3"/>
          </p:cNvCxnSpPr>
          <p:nvPr/>
        </p:nvCxnSpPr>
        <p:spPr>
          <a:xfrm flipH="1" flipV="1">
            <a:off x="5542920" y="2440800"/>
            <a:ext cx="1578240" cy="142560"/>
          </a:xfrm>
          <a:prstGeom prst="straightConnector1">
            <a:avLst/>
          </a:prstGeom>
          <a:ln>
            <a:solidFill>
              <a:srgbClr val="000000"/>
            </a:solidFill>
          </a:ln>
        </p:spPr>
      </p:cxnSp>
      <p:cxnSp>
        <p:nvCxnSpPr>
          <p:cNvPr id="135" name="Line 25"/>
          <p:cNvCxnSpPr>
            <a:endCxn id="105" idx="1"/>
          </p:cNvCxnSpPr>
          <p:nvPr/>
        </p:nvCxnSpPr>
        <p:spPr>
          <a:xfrm>
            <a:off x="6369480" y="3763440"/>
            <a:ext cx="145080" cy="457920"/>
          </a:xfrm>
          <a:prstGeom prst="straightConnector1">
            <a:avLst/>
          </a:prstGeom>
          <a:ln>
            <a:solidFill>
              <a:srgbClr val="000000"/>
            </a:solidFill>
          </a:ln>
        </p:spPr>
      </p:cxnSp>
      <p:cxnSp>
        <p:nvCxnSpPr>
          <p:cNvPr id="136" name="Line 26"/>
          <p:cNvCxnSpPr/>
          <p:nvPr/>
        </p:nvCxnSpPr>
        <p:spPr>
          <a:xfrm flipH="1" flipV="1">
            <a:off x="6369480" y="3763440"/>
            <a:ext cx="1836720" cy="34200"/>
          </a:xfrm>
          <a:prstGeom prst="straightConnector1">
            <a:avLst/>
          </a:prstGeom>
          <a:ln>
            <a:solidFill>
              <a:srgbClr val="000000"/>
            </a:solidFill>
          </a:ln>
        </p:spPr>
      </p:cxnSp>
      <p:cxnSp>
        <p:nvCxnSpPr>
          <p:cNvPr id="137" name="Line 27"/>
          <p:cNvCxnSpPr>
            <a:stCxn id="107" idx="1"/>
          </p:cNvCxnSpPr>
          <p:nvPr/>
        </p:nvCxnSpPr>
        <p:spPr>
          <a:xfrm flipH="1">
            <a:off x="6369480" y="3615840"/>
            <a:ext cx="540000" cy="147960"/>
          </a:xfrm>
          <a:prstGeom prst="straightConnector1">
            <a:avLst/>
          </a:prstGeom>
          <a:ln>
            <a:solidFill>
              <a:srgbClr val="000000"/>
            </a:solidFill>
          </a:ln>
        </p:spPr>
      </p:cxnSp>
      <p:cxnSp>
        <p:nvCxnSpPr>
          <p:cNvPr id="138" name="Line 28"/>
          <p:cNvCxnSpPr>
            <a:stCxn id="102" idx="3"/>
            <a:endCxn id="108" idx="1"/>
          </p:cNvCxnSpPr>
          <p:nvPr/>
        </p:nvCxnSpPr>
        <p:spPr>
          <a:xfrm flipV="1">
            <a:off x="5468400" y="4677840"/>
            <a:ext cx="470160" cy="48240"/>
          </a:xfrm>
          <a:prstGeom prst="straightConnector1">
            <a:avLst/>
          </a:prstGeom>
          <a:ln w="54720">
            <a:solidFill>
              <a:srgbClr val="000000"/>
            </a:solidFill>
            <a:round/>
          </a:ln>
        </p:spPr>
      </p:cxnSp>
      <p:cxnSp>
        <p:nvCxnSpPr>
          <p:cNvPr id="139" name="Line 29"/>
          <p:cNvCxnSpPr>
            <a:stCxn id="108" idx="3"/>
            <a:endCxn id="109" idx="1"/>
          </p:cNvCxnSpPr>
          <p:nvPr/>
        </p:nvCxnSpPr>
        <p:spPr>
          <a:xfrm>
            <a:off x="6473520" y="4677840"/>
            <a:ext cx="1913040" cy="222480"/>
          </a:xfrm>
          <a:prstGeom prst="straightConnector1">
            <a:avLst/>
          </a:prstGeom>
          <a:ln>
            <a:solidFill>
              <a:srgbClr val="000000"/>
            </a:solidFill>
          </a:ln>
        </p:spPr>
      </p:cxnSp>
      <p:cxnSp>
        <p:nvCxnSpPr>
          <p:cNvPr id="140" name="Line 30"/>
          <p:cNvCxnSpPr>
            <a:endCxn id="108" idx="3"/>
          </p:cNvCxnSpPr>
          <p:nvPr/>
        </p:nvCxnSpPr>
        <p:spPr>
          <a:xfrm flipH="1">
            <a:off x="6473520" y="4237560"/>
            <a:ext cx="1913040" cy="440640"/>
          </a:xfrm>
          <a:prstGeom prst="straightConnector1">
            <a:avLst/>
          </a:prstGeom>
          <a:ln>
            <a:solidFill>
              <a:srgbClr val="000000"/>
            </a:solidFill>
          </a:ln>
        </p:spPr>
      </p:cxnSp>
      <p:cxnSp>
        <p:nvCxnSpPr>
          <p:cNvPr id="141" name="Line 31"/>
          <p:cNvCxnSpPr>
            <a:endCxn id="108" idx="3"/>
          </p:cNvCxnSpPr>
          <p:nvPr/>
        </p:nvCxnSpPr>
        <p:spPr>
          <a:xfrm flipH="1">
            <a:off x="6473520" y="4556880"/>
            <a:ext cx="2120760" cy="121320"/>
          </a:xfrm>
          <a:prstGeom prst="straightConnector1">
            <a:avLst/>
          </a:prstGeom>
          <a:ln>
            <a:solidFill>
              <a:srgbClr val="000000"/>
            </a:solidFill>
          </a:ln>
        </p:spPr>
      </p:cxnSp>
      <p:cxnSp>
        <p:nvCxnSpPr>
          <p:cNvPr id="142" name="Line 32"/>
          <p:cNvCxnSpPr>
            <a:stCxn id="108" idx="3"/>
            <a:endCxn id="114" idx="1"/>
          </p:cNvCxnSpPr>
          <p:nvPr/>
        </p:nvCxnSpPr>
        <p:spPr>
          <a:xfrm>
            <a:off x="6473520" y="4677840"/>
            <a:ext cx="759240" cy="391320"/>
          </a:xfrm>
          <a:prstGeom prst="straightConnector1">
            <a:avLst/>
          </a:prstGeom>
          <a:ln>
            <a:solidFill>
              <a:srgbClr val="000000"/>
            </a:solidFill>
          </a:ln>
        </p:spPr>
      </p:cxnSp>
      <p:cxnSp>
        <p:nvCxnSpPr>
          <p:cNvPr id="143" name="Line 33"/>
          <p:cNvCxnSpPr>
            <a:stCxn id="115" idx="1"/>
            <a:endCxn id="108" idx="3"/>
          </p:cNvCxnSpPr>
          <p:nvPr/>
        </p:nvCxnSpPr>
        <p:spPr>
          <a:xfrm flipH="1" flipV="1">
            <a:off x="6473520" y="4677840"/>
            <a:ext cx="1410120" cy="1618200"/>
          </a:xfrm>
          <a:prstGeom prst="straightConnector1">
            <a:avLst/>
          </a:prstGeom>
          <a:ln>
            <a:solidFill>
              <a:srgbClr val="000000"/>
            </a:solidFill>
          </a:ln>
        </p:spPr>
      </p:cxnSp>
      <p:cxnSp>
        <p:nvCxnSpPr>
          <p:cNvPr id="144" name="Line 34"/>
          <p:cNvCxnSpPr/>
          <p:nvPr/>
        </p:nvCxnSpPr>
        <p:spPr>
          <a:xfrm flipH="1" flipV="1">
            <a:off x="6369480" y="3763440"/>
            <a:ext cx="1030320" cy="310680"/>
          </a:xfrm>
          <a:prstGeom prst="straightConnector1">
            <a:avLst/>
          </a:prstGeom>
          <a:ln>
            <a:solidFill>
              <a:srgbClr val="000000"/>
            </a:solidFill>
          </a:ln>
        </p:spPr>
      </p:cxnSp>
      <p:pic>
        <p:nvPicPr>
          <p:cNvPr id="145" name="" descr=""/>
          <p:cNvPicPr/>
          <p:nvPr/>
        </p:nvPicPr>
        <p:blipFill>
          <a:blip r:embed="rId18"/>
          <a:stretch/>
        </p:blipFill>
        <p:spPr>
          <a:xfrm>
            <a:off x="7609680" y="2522880"/>
            <a:ext cx="515520" cy="455760"/>
          </a:xfrm>
          <a:prstGeom prst="rect">
            <a:avLst/>
          </a:prstGeom>
          <a:ln>
            <a:noFill/>
          </a:ln>
        </p:spPr>
      </p:pic>
      <p:pic>
        <p:nvPicPr>
          <p:cNvPr id="146" name="" descr=""/>
          <p:cNvPicPr/>
          <p:nvPr/>
        </p:nvPicPr>
        <p:blipFill>
          <a:blip r:embed="rId19"/>
          <a:stretch/>
        </p:blipFill>
        <p:spPr>
          <a:xfrm>
            <a:off x="8088840" y="3083760"/>
            <a:ext cx="515520" cy="455760"/>
          </a:xfrm>
          <a:prstGeom prst="rect">
            <a:avLst/>
          </a:prstGeom>
          <a:ln>
            <a:noFill/>
          </a:ln>
        </p:spPr>
      </p:pic>
      <p:pic>
        <p:nvPicPr>
          <p:cNvPr id="147" name="" descr=""/>
          <p:cNvPicPr/>
          <p:nvPr/>
        </p:nvPicPr>
        <p:blipFill>
          <a:blip r:embed="rId20"/>
          <a:stretch/>
        </p:blipFill>
        <p:spPr>
          <a:xfrm>
            <a:off x="6063120" y="2724120"/>
            <a:ext cx="515520" cy="455760"/>
          </a:xfrm>
          <a:prstGeom prst="rect">
            <a:avLst/>
          </a:prstGeom>
          <a:ln>
            <a:noFill/>
          </a:ln>
        </p:spPr>
      </p:pic>
      <p:pic>
        <p:nvPicPr>
          <p:cNvPr id="148" name="" descr=""/>
          <p:cNvPicPr/>
          <p:nvPr/>
        </p:nvPicPr>
        <p:blipFill>
          <a:blip r:embed="rId21"/>
          <a:stretch/>
        </p:blipFill>
        <p:spPr>
          <a:xfrm>
            <a:off x="7255800" y="2855880"/>
            <a:ext cx="515520" cy="455760"/>
          </a:xfrm>
          <a:prstGeom prst="rect">
            <a:avLst/>
          </a:prstGeom>
          <a:ln>
            <a:noFill/>
          </a:ln>
        </p:spPr>
      </p:pic>
      <p:cxnSp>
        <p:nvCxnSpPr>
          <p:cNvPr id="149" name="Line 35"/>
          <p:cNvCxnSpPr>
            <a:stCxn id="100" idx="3"/>
            <a:endCxn id="147" idx="1"/>
          </p:cNvCxnSpPr>
          <p:nvPr/>
        </p:nvCxnSpPr>
        <p:spPr>
          <a:xfrm flipV="1">
            <a:off x="5542920" y="2952000"/>
            <a:ext cx="520560" cy="137160"/>
          </a:xfrm>
          <a:prstGeom prst="straightConnector1">
            <a:avLst/>
          </a:prstGeom>
          <a:ln>
            <a:solidFill>
              <a:srgbClr val="000000"/>
            </a:solidFill>
          </a:ln>
        </p:spPr>
      </p:cxnSp>
      <p:cxnSp>
        <p:nvCxnSpPr>
          <p:cNvPr id="150" name="Line 36"/>
          <p:cNvCxnSpPr>
            <a:stCxn id="148" idx="1"/>
            <a:endCxn id="100" idx="3"/>
          </p:cNvCxnSpPr>
          <p:nvPr/>
        </p:nvCxnSpPr>
        <p:spPr>
          <a:xfrm flipH="1">
            <a:off x="5542920" y="3083760"/>
            <a:ext cx="1713240" cy="5400"/>
          </a:xfrm>
          <a:prstGeom prst="straightConnector1">
            <a:avLst/>
          </a:prstGeom>
          <a:ln>
            <a:solidFill>
              <a:srgbClr val="000000"/>
            </a:solidFill>
          </a:ln>
        </p:spPr>
      </p:cxnSp>
      <p:cxnSp>
        <p:nvCxnSpPr>
          <p:cNvPr id="151" name="Line 37"/>
          <p:cNvCxnSpPr>
            <a:stCxn id="145" idx="1"/>
            <a:endCxn id="100" idx="3"/>
          </p:cNvCxnSpPr>
          <p:nvPr/>
        </p:nvCxnSpPr>
        <p:spPr>
          <a:xfrm flipH="1">
            <a:off x="5542920" y="2750760"/>
            <a:ext cx="2067120" cy="338400"/>
          </a:xfrm>
          <a:prstGeom prst="straightConnector1">
            <a:avLst/>
          </a:prstGeom>
          <a:ln>
            <a:solidFill>
              <a:srgbClr val="000000"/>
            </a:solidFill>
          </a:ln>
        </p:spPr>
      </p:cxnSp>
      <p:cxnSp>
        <p:nvCxnSpPr>
          <p:cNvPr id="152" name="Line 38"/>
          <p:cNvCxnSpPr>
            <a:stCxn id="146" idx="1"/>
            <a:endCxn id="100" idx="3"/>
          </p:cNvCxnSpPr>
          <p:nvPr/>
        </p:nvCxnSpPr>
        <p:spPr>
          <a:xfrm flipH="1" flipV="1">
            <a:off x="5542920" y="3088800"/>
            <a:ext cx="2546280" cy="223200"/>
          </a:xfrm>
          <a:prstGeom prst="straightConnector1">
            <a:avLst/>
          </a:prstGeom>
          <a:ln>
            <a:solidFill>
              <a:srgbClr val="000000"/>
            </a:solidFill>
          </a:ln>
        </p:spPr>
      </p:cxnSp>
      <p:cxnSp>
        <p:nvCxnSpPr>
          <p:cNvPr id="153" name="Line 39"/>
          <p:cNvCxnSpPr>
            <a:endCxn id="108" idx="3"/>
          </p:cNvCxnSpPr>
          <p:nvPr/>
        </p:nvCxnSpPr>
        <p:spPr>
          <a:xfrm flipH="1">
            <a:off x="6473520" y="4514400"/>
            <a:ext cx="654840" cy="163800"/>
          </a:xfrm>
          <a:prstGeom prst="straightConnector1">
            <a:avLst/>
          </a:prstGeom>
          <a:ln>
            <a:solidFill>
              <a:srgbClr val="000000"/>
            </a:solidFill>
          </a:ln>
        </p:spPr>
      </p:cxnSp>
      <p:cxnSp>
        <p:nvCxnSpPr>
          <p:cNvPr id="154" name="Line 40"/>
          <p:cNvCxnSpPr>
            <a:stCxn id="139" idx="2"/>
            <a:endCxn id="108" idx="3"/>
          </p:cNvCxnSpPr>
          <p:nvPr/>
        </p:nvCxnSpPr>
        <p:spPr>
          <a:xfrm flipH="1" flipV="1">
            <a:off x="6473520" y="4677840"/>
            <a:ext cx="956520" cy="111240"/>
          </a:xfrm>
          <a:prstGeom prst="straightConnector1">
            <a:avLst/>
          </a:prstGeom>
          <a:ln>
            <a:solidFill>
              <a:srgbClr val="000000"/>
            </a:solidFill>
          </a:ln>
        </p:spPr>
      </p:cxnSp>
      <p:cxnSp>
        <p:nvCxnSpPr>
          <p:cNvPr id="155" name="Line 41"/>
          <p:cNvCxnSpPr>
            <a:endCxn id="108" idx="3"/>
          </p:cNvCxnSpPr>
          <p:nvPr/>
        </p:nvCxnSpPr>
        <p:spPr>
          <a:xfrm flipH="1">
            <a:off x="6473520" y="4488120"/>
            <a:ext cx="1076040" cy="190080"/>
          </a:xfrm>
          <a:prstGeom prst="straightConnector1">
            <a:avLst/>
          </a:prstGeom>
          <a:ln>
            <a:solidFill>
              <a:srgbClr val="000000"/>
            </a:solidFill>
          </a:ln>
        </p:spPr>
      </p:cxnSp>
      <p:sp>
        <p:nvSpPr>
          <p:cNvPr id="156" name="TextShape 42"/>
          <p:cNvSpPr txBox="1"/>
          <p:nvPr/>
        </p:nvSpPr>
        <p:spPr>
          <a:xfrm>
            <a:off x="4209120" y="1360080"/>
            <a:ext cx="1262520" cy="60228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I/O Nodes</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 Clients)</a:t>
            </a:r>
            <a:endParaRPr b="0" lang="en-US" sz="1800" spc="-1" strike="noStrike">
              <a:solidFill>
                <a:srgbClr val="000000"/>
              </a:solidFill>
              <a:uFill>
                <a:solidFill>
                  <a:srgbClr val="ffffff"/>
                </a:solidFill>
              </a:uFill>
              <a:latin typeface="Arial"/>
            </a:endParaRPr>
          </a:p>
        </p:txBody>
      </p:sp>
      <p:sp>
        <p:nvSpPr>
          <p:cNvPr id="157" name="TextShape 43"/>
          <p:cNvSpPr txBox="1"/>
          <p:nvPr/>
        </p:nvSpPr>
        <p:spPr>
          <a:xfrm>
            <a:off x="2012400" y="1000800"/>
            <a:ext cx="1607760" cy="60228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 Filesystems </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optimized for..</a:t>
            </a:r>
            <a:endParaRPr b="0" lang="en-US" sz="1800" spc="-1" strike="noStrike">
              <a:solidFill>
                <a:srgbClr val="000000"/>
              </a:solidFill>
              <a:uFill>
                <a:solidFill>
                  <a:srgbClr val="ffffff"/>
                </a:solidFill>
              </a:uFill>
              <a:latin typeface="Arial"/>
            </a:endParaRPr>
          </a:p>
        </p:txBody>
      </p:sp>
      <p:sp>
        <p:nvSpPr>
          <p:cNvPr id="158" name="TextShape 44"/>
          <p:cNvSpPr txBox="1"/>
          <p:nvPr/>
        </p:nvSpPr>
        <p:spPr>
          <a:xfrm>
            <a:off x="291960" y="4833000"/>
            <a:ext cx="1883880" cy="85824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Erasure-</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coded</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Archive</a:t>
            </a:r>
            <a:endParaRPr b="0" lang="en-US" sz="1800" spc="-1" strike="noStrike">
              <a:solidFill>
                <a:srgbClr val="000000"/>
              </a:solidFill>
              <a:uFill>
                <a:solidFill>
                  <a:srgbClr val="ffffff"/>
                </a:solidFill>
              </a:uFill>
              <a:latin typeface="Arial"/>
            </a:endParaRPr>
          </a:p>
        </p:txBody>
      </p:sp>
      <p:pic>
        <p:nvPicPr>
          <p:cNvPr id="159" name="" descr=""/>
          <p:cNvPicPr/>
          <p:nvPr/>
        </p:nvPicPr>
        <p:blipFill>
          <a:blip r:embed="rId22"/>
          <a:stretch/>
        </p:blipFill>
        <p:spPr>
          <a:xfrm>
            <a:off x="4598640" y="5751720"/>
            <a:ext cx="618840" cy="600840"/>
          </a:xfrm>
          <a:prstGeom prst="rect">
            <a:avLst/>
          </a:prstGeom>
          <a:ln>
            <a:noFill/>
          </a:ln>
        </p:spPr>
      </p:pic>
      <p:cxnSp>
        <p:nvCxnSpPr>
          <p:cNvPr id="160" name="Line 45"/>
          <p:cNvCxnSpPr>
            <a:stCxn id="159" idx="1"/>
            <a:endCxn id="97" idx="3"/>
          </p:cNvCxnSpPr>
          <p:nvPr/>
        </p:nvCxnSpPr>
        <p:spPr>
          <a:xfrm flipH="1" flipV="1">
            <a:off x="2979720" y="4283640"/>
            <a:ext cx="1619280" cy="1768680"/>
          </a:xfrm>
          <a:prstGeom prst="straightConnector1">
            <a:avLst/>
          </a:prstGeom>
          <a:ln>
            <a:solidFill>
              <a:srgbClr val="000000"/>
            </a:solidFill>
            <a:headEnd len="med" type="triangle" w="med"/>
            <a:tailEnd len="med" type="triangle" w="med"/>
          </a:ln>
        </p:spPr>
      </p:cxnSp>
      <p:cxnSp>
        <p:nvCxnSpPr>
          <p:cNvPr id="161" name="Line 46"/>
          <p:cNvCxnSpPr>
            <a:stCxn id="159" idx="1"/>
            <a:endCxn id="96" idx="3"/>
          </p:cNvCxnSpPr>
          <p:nvPr/>
        </p:nvCxnSpPr>
        <p:spPr>
          <a:xfrm flipH="1" flipV="1">
            <a:off x="2979720" y="2548080"/>
            <a:ext cx="1619280" cy="3504240"/>
          </a:xfrm>
          <a:prstGeom prst="straightConnector1">
            <a:avLst/>
          </a:prstGeom>
          <a:ln>
            <a:solidFill>
              <a:srgbClr val="000000"/>
            </a:solidFill>
            <a:headEnd len="med" type="triangle" w="med"/>
            <a:tailEnd len="med" type="triangle" w="med"/>
          </a:ln>
        </p:spPr>
      </p:cxnSp>
      <p:sp>
        <p:nvSpPr>
          <p:cNvPr id="162" name="TextShape 47"/>
          <p:cNvSpPr txBox="1"/>
          <p:nvPr/>
        </p:nvSpPr>
        <p:spPr>
          <a:xfrm>
            <a:off x="5361120" y="5632920"/>
            <a:ext cx="2055240" cy="66276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Compute Clusters – each node in the cluster can be a // client if needed.</a:t>
            </a:r>
            <a:endParaRPr b="0" lang="en-US" sz="1800" spc="-1" strike="noStrike">
              <a:solidFill>
                <a:srgbClr val="000000"/>
              </a:solidFill>
              <a:uFill>
                <a:solidFill>
                  <a:srgbClr val="ffffff"/>
                </a:solidFill>
              </a:uFill>
              <a:latin typeface="Arial"/>
            </a:endParaRPr>
          </a:p>
        </p:txBody>
      </p:sp>
      <p:pic>
        <p:nvPicPr>
          <p:cNvPr id="163" name="" descr=""/>
          <p:cNvPicPr/>
          <p:nvPr/>
        </p:nvPicPr>
        <p:blipFill>
          <a:blip r:embed="rId23"/>
          <a:stretch/>
        </p:blipFill>
        <p:spPr>
          <a:xfrm>
            <a:off x="4620240" y="6471720"/>
            <a:ext cx="618840" cy="600840"/>
          </a:xfrm>
          <a:prstGeom prst="rect">
            <a:avLst/>
          </a:prstGeom>
          <a:ln>
            <a:noFill/>
          </a:ln>
        </p:spPr>
      </p:pic>
      <p:cxnSp>
        <p:nvCxnSpPr>
          <p:cNvPr id="164" name="Line 48"/>
          <p:cNvCxnSpPr>
            <a:stCxn id="163" idx="1"/>
            <a:endCxn id="98" idx="3"/>
          </p:cNvCxnSpPr>
          <p:nvPr/>
        </p:nvCxnSpPr>
        <p:spPr>
          <a:xfrm flipH="1" flipV="1">
            <a:off x="2979720" y="6019200"/>
            <a:ext cx="1640880" cy="753120"/>
          </a:xfrm>
          <a:prstGeom prst="straightConnector1">
            <a:avLst/>
          </a:prstGeom>
          <a:ln>
            <a:solidFill>
              <a:srgbClr val="000000"/>
            </a:solidFill>
            <a:headEnd len="med" type="triangle" w="med"/>
            <a:tailEnd len="med" type="triangle" w="med"/>
          </a:ln>
        </p:spPr>
      </p:cxnSp>
      <p:cxnSp>
        <p:nvCxnSpPr>
          <p:cNvPr id="165" name="Line 49"/>
          <p:cNvCxnSpPr>
            <a:stCxn id="163" idx="1"/>
            <a:endCxn id="97" idx="3"/>
          </p:cNvCxnSpPr>
          <p:nvPr/>
        </p:nvCxnSpPr>
        <p:spPr>
          <a:xfrm flipH="1" flipV="1">
            <a:off x="2979720" y="4283640"/>
            <a:ext cx="1640880" cy="2488680"/>
          </a:xfrm>
          <a:prstGeom prst="straightConnector1">
            <a:avLst/>
          </a:prstGeom>
          <a:ln>
            <a:solidFill>
              <a:srgbClr val="000000"/>
            </a:solidFill>
            <a:headEnd len="med" type="triangle" w="med"/>
            <a:tailEnd len="med" type="triangle" w="med"/>
          </a:ln>
        </p:spPr>
      </p:cxnSp>
      <p:sp>
        <p:nvSpPr>
          <p:cNvPr id="166" name="CustomShape 50"/>
          <p:cNvSpPr/>
          <p:nvPr/>
        </p:nvSpPr>
        <p:spPr>
          <a:xfrm>
            <a:off x="2259000" y="5082480"/>
            <a:ext cx="883800" cy="1841760"/>
          </a:xfrm>
          <a:prstGeom prst="rect">
            <a:avLst/>
          </a:prstGeom>
          <a:solidFill>
            <a:srgbClr val="ff0000">
              <a:alpha val="30000"/>
            </a:srgbClr>
          </a:solidFill>
          <a:ln>
            <a:solidFill>
              <a:srgbClr val="3465a4"/>
            </a:solidFill>
          </a:ln>
        </p:spPr>
        <p:style>
          <a:lnRef idx="0"/>
          <a:fillRef idx="0"/>
          <a:effectRef idx="0"/>
          <a:fontRef idx="minor"/>
        </p:style>
      </p:sp>
      <p:cxnSp>
        <p:nvCxnSpPr>
          <p:cNvPr id="167" name="Line 51"/>
          <p:cNvCxnSpPr>
            <a:stCxn id="163" idx="1"/>
            <a:endCxn id="96" idx="3"/>
          </p:cNvCxnSpPr>
          <p:nvPr/>
        </p:nvCxnSpPr>
        <p:spPr>
          <a:xfrm flipH="1" flipV="1">
            <a:off x="2979720" y="2548080"/>
            <a:ext cx="1640880" cy="4224240"/>
          </a:xfrm>
          <a:prstGeom prst="straightConnector1">
            <a:avLst/>
          </a:prstGeom>
          <a:ln>
            <a:solidFill>
              <a:srgbClr val="000000"/>
            </a:solidFill>
            <a:headEnd len="med" type="triangle" w="med"/>
            <a:tailEnd len="med" type="triangle" w="med"/>
          </a:ln>
        </p:spPr>
      </p:cxnSp>
      <p:pic>
        <p:nvPicPr>
          <p:cNvPr id="168" name="" descr=""/>
          <p:cNvPicPr/>
          <p:nvPr/>
        </p:nvPicPr>
        <p:blipFill>
          <a:blip r:embed="rId24"/>
          <a:stretch/>
        </p:blipFill>
        <p:spPr>
          <a:xfrm>
            <a:off x="5901120" y="3550320"/>
            <a:ext cx="468360" cy="426240"/>
          </a:xfrm>
          <a:prstGeom prst="rect">
            <a:avLst/>
          </a:prstGeom>
          <a:ln>
            <a:noFill/>
          </a:ln>
        </p:spPr>
      </p:pic>
      <p:cxnSp>
        <p:nvCxnSpPr>
          <p:cNvPr id="169" name="Line 52"/>
          <p:cNvCxnSpPr>
            <a:stCxn id="168" idx="1"/>
            <a:endCxn id="101" idx="3"/>
          </p:cNvCxnSpPr>
          <p:nvPr/>
        </p:nvCxnSpPr>
        <p:spPr>
          <a:xfrm flipH="1">
            <a:off x="5542920" y="3763440"/>
            <a:ext cx="358560" cy="360"/>
          </a:xfrm>
          <a:prstGeom prst="straightConnector1">
            <a:avLst/>
          </a:prstGeom>
          <a:ln>
            <a:solidFill>
              <a:srgbClr val="000000"/>
            </a:solidFill>
          </a:ln>
        </p:spPr>
      </p:cxnSp>
      <p:sp>
        <p:nvSpPr>
          <p:cNvPr id="170" name="Line 53"/>
          <p:cNvSpPr/>
          <p:nvPr/>
        </p:nvSpPr>
        <p:spPr>
          <a:xfrm>
            <a:off x="5747400" y="1269000"/>
            <a:ext cx="0" cy="4118040"/>
          </a:xfrm>
          <a:prstGeom prst="line">
            <a:avLst/>
          </a:prstGeom>
          <a:ln w="73080">
            <a:solidFill>
              <a:srgbClr val="ff0000"/>
            </a:solidFill>
            <a:round/>
          </a:ln>
        </p:spPr>
        <p:style>
          <a:lnRef idx="0"/>
          <a:fillRef idx="0"/>
          <a:effectRef idx="0"/>
          <a:fontRef idx="minor"/>
        </p:style>
      </p:sp>
      <p:sp>
        <p:nvSpPr>
          <p:cNvPr id="171" name="TextShape 54"/>
          <p:cNvSpPr txBox="1"/>
          <p:nvPr/>
        </p:nvSpPr>
        <p:spPr>
          <a:xfrm>
            <a:off x="5249880" y="1000800"/>
            <a:ext cx="113220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Firewall</a:t>
            </a:r>
            <a:endParaRPr b="0" lang="en-US" sz="1800" spc="-1" strike="noStrike">
              <a:solidFill>
                <a:srgbClr val="000000"/>
              </a:solidFill>
              <a:uFill>
                <a:solidFill>
                  <a:srgbClr val="ffffff"/>
                </a:solidFill>
              </a:uFill>
              <a:latin typeface="Arial"/>
            </a:endParaRPr>
          </a:p>
        </p:txBody>
      </p:sp>
      <p:sp>
        <p:nvSpPr>
          <p:cNvPr id="172" name="TextShape 55"/>
          <p:cNvSpPr txBox="1"/>
          <p:nvPr/>
        </p:nvSpPr>
        <p:spPr>
          <a:xfrm>
            <a:off x="1050120" y="5785200"/>
            <a:ext cx="1397880" cy="861120"/>
          </a:xfrm>
          <a:prstGeom prst="rect">
            <a:avLst/>
          </a:prstGeom>
          <a:noFill/>
          <a:ln>
            <a:noFill/>
          </a:ln>
        </p:spPr>
        <p:txBody>
          <a:bodyPr lIns="90000" rIns="90000" tIns="45000" bIns="45000"/>
          <a:p>
            <a:r>
              <a:rPr b="0" lang="en-US" sz="1200" spc="-1" strike="noStrike">
                <a:solidFill>
                  <a:srgbClr val="000000"/>
                </a:solidFill>
                <a:uFill>
                  <a:solidFill>
                    <a:srgbClr val="ffffff"/>
                  </a:solidFill>
                </a:uFill>
                <a:latin typeface="Arial"/>
              </a:rPr>
              <a:t>DFS3: Sensitive data on a protected, encrypted FS</a:t>
            </a:r>
            <a:endParaRPr b="0" lang="en-US" sz="1800" spc="-1" strike="noStrike">
              <a:solidFill>
                <a:srgbClr val="000000"/>
              </a:solidFill>
              <a:uFill>
                <a:solidFill>
                  <a:srgbClr val="ffffff"/>
                </a:solidFill>
              </a:uFill>
              <a:latin typeface="Arial"/>
            </a:endParaRPr>
          </a:p>
        </p:txBody>
      </p:sp>
      <p:cxnSp>
        <p:nvCxnSpPr>
          <p:cNvPr id="173" name="Line 56"/>
          <p:cNvCxnSpPr>
            <a:stCxn id="163" idx="3"/>
            <a:endCxn id="163" idx="3"/>
          </p:cNvCxnSpPr>
          <p:nvPr/>
        </p:nvCxnSpPr>
        <p:spPr>
          <a:xfrm>
            <a:off x="5239080" y="6771960"/>
            <a:ext cx="360" cy="360"/>
          </a:xfrm>
          <a:prstGeom prst="bentConnector3">
            <a:avLst/>
          </a:prstGeom>
          <a:ln>
            <a:solidFill>
              <a:srgbClr val="3465a4"/>
            </a:solidFill>
          </a:ln>
        </p:spPr>
      </p:cxnSp>
      <p:cxnSp>
        <p:nvCxnSpPr>
          <p:cNvPr id="174" name="Line 57"/>
          <p:cNvCxnSpPr>
            <a:stCxn id="173" idx="1"/>
            <a:endCxn id="115" idx="1"/>
          </p:cNvCxnSpPr>
          <p:nvPr/>
        </p:nvCxnSpPr>
        <p:spPr>
          <a:xfrm flipV="1">
            <a:off x="5239080" y="6295680"/>
            <a:ext cx="2644560" cy="476640"/>
          </a:xfrm>
          <a:prstGeom prst="straightConnector1">
            <a:avLst/>
          </a:prstGeom>
          <a:ln>
            <a:solidFill>
              <a:srgbClr val="000000"/>
            </a:solidFill>
          </a:ln>
        </p:spPr>
      </p:cxnSp>
      <p:pic>
        <p:nvPicPr>
          <p:cNvPr id="175" name="Picture 6" descr=""/>
          <p:cNvPicPr/>
          <p:nvPr/>
        </p:nvPicPr>
        <p:blipFill>
          <a:blip r:embed="rId25"/>
          <a:stretch/>
        </p:blipFill>
        <p:spPr>
          <a:xfrm>
            <a:off x="6498720" y="7147080"/>
            <a:ext cx="3581280" cy="323640"/>
          </a:xfrm>
          <a:prstGeom prst="rect">
            <a:avLst/>
          </a:prstGeom>
          <a:ln>
            <a:noFill/>
          </a:ln>
        </p:spPr>
      </p:pic>
      <p:pic>
        <p:nvPicPr>
          <p:cNvPr id="176" name="" descr=""/>
          <p:cNvPicPr/>
          <p:nvPr/>
        </p:nvPicPr>
        <p:blipFill>
          <a:blip r:embed="rId26"/>
          <a:stretch/>
        </p:blipFill>
        <p:spPr>
          <a:xfrm>
            <a:off x="6710040" y="1838880"/>
            <a:ext cx="468000" cy="294840"/>
          </a:xfrm>
          <a:prstGeom prst="rect">
            <a:avLst/>
          </a:prstGeom>
          <a:ln>
            <a:noFill/>
          </a:ln>
        </p:spPr>
      </p:pic>
      <p:pic>
        <p:nvPicPr>
          <p:cNvPr id="177" name="" descr=""/>
          <p:cNvPicPr/>
          <p:nvPr/>
        </p:nvPicPr>
        <p:blipFill>
          <a:blip r:embed="rId27"/>
          <a:stretch/>
        </p:blipFill>
        <p:spPr>
          <a:xfrm>
            <a:off x="8232120" y="3539520"/>
            <a:ext cx="515520" cy="455760"/>
          </a:xfrm>
          <a:prstGeom prst="rect">
            <a:avLst/>
          </a:prstGeom>
          <a:ln>
            <a:noFill/>
          </a:ln>
        </p:spPr>
      </p:pic>
      <p:pic>
        <p:nvPicPr>
          <p:cNvPr id="178" name="" descr=""/>
          <p:cNvPicPr/>
          <p:nvPr/>
        </p:nvPicPr>
        <p:blipFill>
          <a:blip r:embed="rId28"/>
          <a:stretch/>
        </p:blipFill>
        <p:spPr>
          <a:xfrm>
            <a:off x="7399440" y="3797280"/>
            <a:ext cx="515520" cy="455760"/>
          </a:xfrm>
          <a:prstGeom prst="rect">
            <a:avLst/>
          </a:prstGeom>
          <a:ln>
            <a:noFill/>
          </a:ln>
        </p:spPr>
      </p:pic>
      <p:pic>
        <p:nvPicPr>
          <p:cNvPr id="179" name="" descr=""/>
          <p:cNvPicPr/>
          <p:nvPr/>
        </p:nvPicPr>
        <p:blipFill>
          <a:blip r:embed="rId29"/>
          <a:stretch/>
        </p:blipFill>
        <p:spPr>
          <a:xfrm>
            <a:off x="7147800" y="2377800"/>
            <a:ext cx="291960" cy="372960"/>
          </a:xfrm>
          <a:prstGeom prst="rect">
            <a:avLst/>
          </a:prstGeom>
          <a:ln>
            <a:noFill/>
          </a:ln>
        </p:spPr>
      </p:pic>
      <p:pic>
        <p:nvPicPr>
          <p:cNvPr id="180" name="" descr=""/>
          <p:cNvPicPr/>
          <p:nvPr/>
        </p:nvPicPr>
        <p:blipFill>
          <a:blip r:embed="rId30"/>
          <a:stretch/>
        </p:blipFill>
        <p:spPr>
          <a:xfrm>
            <a:off x="6959520" y="1465920"/>
            <a:ext cx="291960" cy="372960"/>
          </a:xfrm>
          <a:prstGeom prst="rect">
            <a:avLst/>
          </a:prstGeom>
          <a:ln>
            <a:noFill/>
          </a:ln>
        </p:spPr>
      </p:pic>
      <p:pic>
        <p:nvPicPr>
          <p:cNvPr id="181" name="" descr=""/>
          <p:cNvPicPr/>
          <p:nvPr/>
        </p:nvPicPr>
        <p:blipFill>
          <a:blip r:embed="rId31"/>
          <a:stretch/>
        </p:blipFill>
        <p:spPr>
          <a:xfrm>
            <a:off x="8455680" y="3995280"/>
            <a:ext cx="291960" cy="372960"/>
          </a:xfrm>
          <a:prstGeom prst="rect">
            <a:avLst/>
          </a:prstGeom>
          <a:ln>
            <a:noFill/>
          </a:ln>
        </p:spPr>
      </p:pic>
      <p:pic>
        <p:nvPicPr>
          <p:cNvPr id="182" name="" descr=""/>
          <p:cNvPicPr/>
          <p:nvPr/>
        </p:nvPicPr>
        <p:blipFill>
          <a:blip r:embed="rId32"/>
          <a:stretch/>
        </p:blipFill>
        <p:spPr>
          <a:xfrm>
            <a:off x="8562240" y="4379760"/>
            <a:ext cx="291960" cy="372960"/>
          </a:xfrm>
          <a:prstGeom prst="rect">
            <a:avLst/>
          </a:prstGeom>
          <a:ln>
            <a:noFill/>
          </a:ln>
        </p:spPr>
      </p:pic>
      <p:pic>
        <p:nvPicPr>
          <p:cNvPr id="183" name="" descr=""/>
          <p:cNvPicPr/>
          <p:nvPr/>
        </p:nvPicPr>
        <p:blipFill>
          <a:blip r:embed="rId33"/>
          <a:stretch/>
        </p:blipFill>
        <p:spPr>
          <a:xfrm>
            <a:off x="6228000" y="1560600"/>
            <a:ext cx="291960" cy="372960"/>
          </a:xfrm>
          <a:prstGeom prst="rect">
            <a:avLst/>
          </a:prstGeom>
          <a:ln>
            <a:noFill/>
          </a:ln>
        </p:spPr>
      </p:pic>
      <p:sp>
        <p:nvSpPr>
          <p:cNvPr id="184" name="CustomShape 58"/>
          <p:cNvSpPr/>
          <p:nvPr/>
        </p:nvSpPr>
        <p:spPr>
          <a:xfrm>
            <a:off x="218880" y="1603080"/>
            <a:ext cx="3603960" cy="5501880"/>
          </a:xfrm>
          <a:prstGeom prst="rect">
            <a:avLst/>
          </a:prstGeom>
          <a:solidFill>
            <a:srgbClr val="729fcf">
              <a:alpha val="16000"/>
            </a:srgbClr>
          </a:solidFill>
          <a:ln>
            <a:solidFill>
              <a:srgbClr val="3465a4"/>
            </a:solidFill>
          </a:ln>
        </p:spPr>
        <p:style>
          <a:lnRef idx="0"/>
          <a:fillRef idx="0"/>
          <a:effectRef idx="0"/>
          <a:fontRef idx="minor"/>
        </p:style>
      </p:sp>
    </p:spTree>
  </p:cSld>
  <p:timing>
    <p:tnLst>
      <p:par>
        <p:cTn id="233" dur="indefinite" restart="never" nodeType="tmRoot">
          <p:childTnLst>
            <p:seq>
              <p:cTn id="23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504000" y="167400"/>
            <a:ext cx="9071640" cy="15303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Back End</a:t>
            </a:r>
            <a:r>
              <a:rPr b="0" lang="en-US" sz="5400" spc="-1" strike="noStrike">
                <a:solidFill>
                  <a:srgbClr val="000000"/>
                </a:solidFill>
                <a:uFill>
                  <a:solidFill>
                    <a:srgbClr val="ffffff"/>
                  </a:solidFill>
                </a:uFill>
                <a:latin typeface="Arial"/>
              </a:rPr>
              <a:t>
</a:t>
            </a:r>
            <a:endParaRPr b="0" lang="en-US" sz="5400" spc="-1" strike="noStrike">
              <a:solidFill>
                <a:srgbClr val="000000"/>
              </a:solidFill>
              <a:uFill>
                <a:solidFill>
                  <a:srgbClr val="ffffff"/>
                </a:solidFill>
              </a:uFill>
              <a:latin typeface="Arial"/>
            </a:endParaRPr>
          </a:p>
        </p:txBody>
      </p:sp>
      <p:pic>
        <p:nvPicPr>
          <p:cNvPr id="186" name="" descr=""/>
          <p:cNvPicPr/>
          <p:nvPr/>
        </p:nvPicPr>
        <p:blipFill>
          <a:blip r:embed="rId1"/>
          <a:stretch/>
        </p:blipFill>
        <p:spPr>
          <a:xfrm>
            <a:off x="2599560" y="3155040"/>
            <a:ext cx="531720" cy="1735560"/>
          </a:xfrm>
          <a:prstGeom prst="rect">
            <a:avLst/>
          </a:prstGeom>
          <a:ln>
            <a:noFill/>
          </a:ln>
        </p:spPr>
      </p:pic>
      <p:pic>
        <p:nvPicPr>
          <p:cNvPr id="187" name="" descr=""/>
          <p:cNvPicPr/>
          <p:nvPr/>
        </p:nvPicPr>
        <p:blipFill>
          <a:blip r:embed="rId2"/>
          <a:stretch/>
        </p:blipFill>
        <p:spPr>
          <a:xfrm>
            <a:off x="4602600" y="1827360"/>
            <a:ext cx="531720" cy="1735560"/>
          </a:xfrm>
          <a:prstGeom prst="rect">
            <a:avLst/>
          </a:prstGeom>
          <a:ln>
            <a:noFill/>
          </a:ln>
        </p:spPr>
      </p:pic>
      <p:pic>
        <p:nvPicPr>
          <p:cNvPr id="188" name="" descr=""/>
          <p:cNvPicPr/>
          <p:nvPr/>
        </p:nvPicPr>
        <p:blipFill>
          <a:blip r:embed="rId3"/>
          <a:stretch/>
        </p:blipFill>
        <p:spPr>
          <a:xfrm>
            <a:off x="4602600" y="3562920"/>
            <a:ext cx="531720" cy="1735560"/>
          </a:xfrm>
          <a:prstGeom prst="rect">
            <a:avLst/>
          </a:prstGeom>
          <a:ln>
            <a:noFill/>
          </a:ln>
        </p:spPr>
      </p:pic>
      <p:pic>
        <p:nvPicPr>
          <p:cNvPr id="189" name="" descr=""/>
          <p:cNvPicPr/>
          <p:nvPr/>
        </p:nvPicPr>
        <p:blipFill>
          <a:blip r:embed="rId4"/>
          <a:stretch/>
        </p:blipFill>
        <p:spPr>
          <a:xfrm>
            <a:off x="4602600" y="5481000"/>
            <a:ext cx="531720" cy="1735560"/>
          </a:xfrm>
          <a:prstGeom prst="rect">
            <a:avLst/>
          </a:prstGeom>
          <a:ln>
            <a:noFill/>
          </a:ln>
        </p:spPr>
      </p:pic>
      <p:sp>
        <p:nvSpPr>
          <p:cNvPr id="190" name="TextShape 2"/>
          <p:cNvSpPr txBox="1"/>
          <p:nvPr/>
        </p:nvSpPr>
        <p:spPr>
          <a:xfrm>
            <a:off x="5322240" y="2452680"/>
            <a:ext cx="1292760" cy="617760"/>
          </a:xfrm>
          <a:prstGeom prst="rect">
            <a:avLst/>
          </a:prstGeom>
          <a:noFill/>
          <a:ln>
            <a:noFill/>
          </a:ln>
        </p:spPr>
        <p:txBody>
          <a:bodyPr lIns="90000" rIns="90000" tIns="45000" bIns="45000"/>
          <a:p>
            <a:r>
              <a:rPr b="1" lang="en-US" sz="1200" spc="-1" strike="noStrike">
                <a:solidFill>
                  <a:srgbClr val="000000"/>
                </a:solidFill>
                <a:uFill>
                  <a:solidFill>
                    <a:srgbClr val="ffffff"/>
                  </a:solidFill>
                </a:uFill>
                <a:latin typeface="Arial"/>
              </a:rPr>
              <a:t>DFS1: Hi IOPS on SSDs</a:t>
            </a:r>
            <a:endParaRPr b="1" lang="en-US" sz="1800" spc="-1" strike="noStrike">
              <a:solidFill>
                <a:srgbClr val="000000"/>
              </a:solidFill>
              <a:uFill>
                <a:solidFill>
                  <a:srgbClr val="ffffff"/>
                </a:solidFill>
              </a:uFill>
              <a:latin typeface="Arial"/>
            </a:endParaRPr>
          </a:p>
        </p:txBody>
      </p:sp>
      <p:cxnSp>
        <p:nvCxnSpPr>
          <p:cNvPr id="191" name="Line 3"/>
          <p:cNvCxnSpPr>
            <a:stCxn id="187" idx="1"/>
            <a:endCxn id="186" idx="3"/>
          </p:cNvCxnSpPr>
          <p:nvPr/>
        </p:nvCxnSpPr>
        <p:spPr>
          <a:xfrm flipH="1">
            <a:off x="3131280" y="2694960"/>
            <a:ext cx="1471680" cy="1328040"/>
          </a:xfrm>
          <a:prstGeom prst="straightConnector1">
            <a:avLst/>
          </a:prstGeom>
          <a:ln w="18360">
            <a:solidFill>
              <a:srgbClr val="00ffff"/>
            </a:solidFill>
            <a:round/>
          </a:ln>
        </p:spPr>
      </p:cxnSp>
      <p:sp>
        <p:nvSpPr>
          <p:cNvPr id="192" name="TextShape 4"/>
          <p:cNvSpPr txBox="1"/>
          <p:nvPr/>
        </p:nvSpPr>
        <p:spPr>
          <a:xfrm>
            <a:off x="5282640" y="3849840"/>
            <a:ext cx="1397880" cy="876600"/>
          </a:xfrm>
          <a:prstGeom prst="rect">
            <a:avLst/>
          </a:prstGeom>
          <a:noFill/>
          <a:ln>
            <a:noFill/>
          </a:ln>
        </p:spPr>
        <p:txBody>
          <a:bodyPr lIns="90000" rIns="90000" tIns="45000" bIns="45000"/>
          <a:p>
            <a:r>
              <a:rPr b="1" lang="en-US" sz="1200" spc="-1" strike="noStrike">
                <a:solidFill>
                  <a:srgbClr val="000000"/>
                </a:solidFill>
                <a:uFill>
                  <a:solidFill>
                    <a:srgbClr val="ffffff"/>
                  </a:solidFill>
                </a:uFill>
                <a:latin typeface="Arial"/>
              </a:rPr>
              <a:t>DFS2: BigData streaming RW </a:t>
            </a:r>
            <a:endParaRPr b="1" lang="en-US" sz="1800" spc="-1" strike="noStrike">
              <a:solidFill>
                <a:srgbClr val="000000"/>
              </a:solidFill>
              <a:uFill>
                <a:solidFill>
                  <a:srgbClr val="ffffff"/>
                </a:solidFill>
              </a:uFill>
              <a:latin typeface="Arial"/>
            </a:endParaRPr>
          </a:p>
          <a:p>
            <a:r>
              <a:rPr b="1" lang="en-US" sz="1200" spc="-1" strike="noStrike">
                <a:solidFill>
                  <a:srgbClr val="000000"/>
                </a:solidFill>
                <a:uFill>
                  <a:solidFill>
                    <a:srgbClr val="ffffff"/>
                  </a:solidFill>
                </a:uFill>
                <a:latin typeface="Arial"/>
              </a:rPr>
              <a:t>on large spinners</a:t>
            </a:r>
            <a:endParaRPr b="1" lang="en-US" sz="1800" spc="-1" strike="noStrike">
              <a:solidFill>
                <a:srgbClr val="000000"/>
              </a:solidFill>
              <a:uFill>
                <a:solidFill>
                  <a:srgbClr val="ffffff"/>
                </a:solidFill>
              </a:uFill>
              <a:latin typeface="Arial"/>
            </a:endParaRPr>
          </a:p>
        </p:txBody>
      </p:sp>
      <p:cxnSp>
        <p:nvCxnSpPr>
          <p:cNvPr id="193" name="Line 5"/>
          <p:cNvCxnSpPr>
            <a:stCxn id="188" idx="1"/>
            <a:endCxn id="186" idx="3"/>
          </p:cNvCxnSpPr>
          <p:nvPr/>
        </p:nvCxnSpPr>
        <p:spPr>
          <a:xfrm flipH="1" flipV="1">
            <a:off x="3131280" y="4022640"/>
            <a:ext cx="1471680" cy="408240"/>
          </a:xfrm>
          <a:prstGeom prst="straightConnector1">
            <a:avLst/>
          </a:prstGeom>
          <a:ln w="18360">
            <a:solidFill>
              <a:srgbClr val="00ffff"/>
            </a:solidFill>
            <a:round/>
          </a:ln>
        </p:spPr>
      </p:cxnSp>
      <p:cxnSp>
        <p:nvCxnSpPr>
          <p:cNvPr id="194" name="Line 6"/>
          <p:cNvCxnSpPr>
            <a:stCxn id="189" idx="1"/>
            <a:endCxn id="186" idx="3"/>
          </p:cNvCxnSpPr>
          <p:nvPr/>
        </p:nvCxnSpPr>
        <p:spPr>
          <a:xfrm flipH="1" flipV="1">
            <a:off x="3131280" y="4022640"/>
            <a:ext cx="1471680" cy="2326320"/>
          </a:xfrm>
          <a:prstGeom prst="straightConnector1">
            <a:avLst/>
          </a:prstGeom>
          <a:ln w="18360">
            <a:solidFill>
              <a:srgbClr val="00ffff"/>
            </a:solidFill>
            <a:round/>
          </a:ln>
        </p:spPr>
      </p:cxnSp>
      <p:sp>
        <p:nvSpPr>
          <p:cNvPr id="195" name="TextShape 7"/>
          <p:cNvSpPr txBox="1"/>
          <p:nvPr/>
        </p:nvSpPr>
        <p:spPr>
          <a:xfrm>
            <a:off x="4020480" y="1090440"/>
            <a:ext cx="2119680" cy="736920"/>
          </a:xfrm>
          <a:prstGeom prst="rect">
            <a:avLst/>
          </a:prstGeom>
          <a:noFill/>
          <a:ln>
            <a:noFill/>
          </a:ln>
        </p:spPr>
        <p:txBody>
          <a:bodyPr lIns="90000" rIns="90000" tIns="45000" bIns="45000"/>
          <a:p>
            <a:r>
              <a:rPr b="1" lang="en-US" sz="1800" spc="-1" strike="noStrike">
                <a:solidFill>
                  <a:srgbClr val="000000"/>
                </a:solidFill>
                <a:uFill>
                  <a:solidFill>
                    <a:srgbClr val="ffffff"/>
                  </a:solidFill>
                </a:uFill>
                <a:latin typeface="Arial"/>
              </a:rPr>
              <a:t>// Filesystems </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optimized for..</a:t>
            </a:r>
            <a:endParaRPr b="1" lang="en-US" sz="1800" spc="-1" strike="noStrike">
              <a:solidFill>
                <a:srgbClr val="000000"/>
              </a:solidFill>
              <a:uFill>
                <a:solidFill>
                  <a:srgbClr val="ffffff"/>
                </a:solidFill>
              </a:uFill>
              <a:latin typeface="Arial"/>
            </a:endParaRPr>
          </a:p>
        </p:txBody>
      </p:sp>
      <p:sp>
        <p:nvSpPr>
          <p:cNvPr id="196" name="TextShape 8"/>
          <p:cNvSpPr txBox="1"/>
          <p:nvPr/>
        </p:nvSpPr>
        <p:spPr>
          <a:xfrm>
            <a:off x="1891800" y="5004000"/>
            <a:ext cx="1827000" cy="1568160"/>
          </a:xfrm>
          <a:prstGeom prst="rect">
            <a:avLst/>
          </a:prstGeom>
          <a:noFill/>
          <a:ln>
            <a:noFill/>
          </a:ln>
        </p:spPr>
        <p:txBody>
          <a:bodyPr lIns="90000" rIns="90000" tIns="45000" bIns="45000"/>
          <a:p>
            <a:r>
              <a:rPr b="1" lang="en-US" sz="1800" spc="-1" strike="noStrike">
                <a:solidFill>
                  <a:srgbClr val="000000"/>
                </a:solidFill>
                <a:uFill>
                  <a:solidFill>
                    <a:srgbClr val="ffffff"/>
                  </a:solidFill>
                </a:uFill>
                <a:latin typeface="Arial"/>
              </a:rPr>
              <a:t>Erasure-Coded,</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Multi-tenant</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Object Archives</a:t>
            </a:r>
            <a:endParaRPr b="1" lang="en-US" sz="1800" spc="-1" strike="noStrike">
              <a:solidFill>
                <a:srgbClr val="000000"/>
              </a:solidFill>
              <a:uFill>
                <a:solidFill>
                  <a:srgbClr val="ffffff"/>
                </a:solidFill>
              </a:uFill>
              <a:latin typeface="Arial"/>
            </a:endParaRPr>
          </a:p>
        </p:txBody>
      </p:sp>
      <p:sp>
        <p:nvSpPr>
          <p:cNvPr id="197" name="CustomShape 9"/>
          <p:cNvSpPr/>
          <p:nvPr/>
        </p:nvSpPr>
        <p:spPr>
          <a:xfrm>
            <a:off x="4413600" y="5372640"/>
            <a:ext cx="883800" cy="1841760"/>
          </a:xfrm>
          <a:prstGeom prst="rect">
            <a:avLst/>
          </a:prstGeom>
          <a:solidFill>
            <a:srgbClr val="ff0000">
              <a:alpha val="30000"/>
            </a:srgbClr>
          </a:solidFill>
          <a:ln>
            <a:solidFill>
              <a:srgbClr val="3465a4"/>
            </a:solidFill>
          </a:ln>
        </p:spPr>
        <p:style>
          <a:lnRef idx="0"/>
          <a:fillRef idx="0"/>
          <a:effectRef idx="0"/>
          <a:fontRef idx="minor"/>
        </p:style>
      </p:sp>
      <p:sp>
        <p:nvSpPr>
          <p:cNvPr id="198" name="TextShape 10"/>
          <p:cNvSpPr txBox="1"/>
          <p:nvPr/>
        </p:nvSpPr>
        <p:spPr>
          <a:xfrm>
            <a:off x="5436000" y="5866920"/>
            <a:ext cx="1397880" cy="876600"/>
          </a:xfrm>
          <a:prstGeom prst="rect">
            <a:avLst/>
          </a:prstGeom>
          <a:noFill/>
          <a:ln>
            <a:noFill/>
          </a:ln>
        </p:spPr>
        <p:txBody>
          <a:bodyPr lIns="90000" rIns="90000" tIns="45000" bIns="45000"/>
          <a:p>
            <a:r>
              <a:rPr b="1" lang="en-US" sz="1200" spc="-1" strike="noStrike">
                <a:solidFill>
                  <a:srgbClr val="000000"/>
                </a:solidFill>
                <a:uFill>
                  <a:solidFill>
                    <a:srgbClr val="ffffff"/>
                  </a:solidFill>
                </a:uFill>
                <a:latin typeface="Arial"/>
              </a:rPr>
              <a:t>DFS3: Sensitive data on a protected, encrypted FS</a:t>
            </a:r>
            <a:endParaRPr b="1" lang="en-US" sz="1800" spc="-1" strike="noStrike">
              <a:solidFill>
                <a:srgbClr val="000000"/>
              </a:solidFill>
              <a:uFill>
                <a:solidFill>
                  <a:srgbClr val="ffffff"/>
                </a:solidFill>
              </a:uFill>
              <a:latin typeface="Arial"/>
            </a:endParaRPr>
          </a:p>
        </p:txBody>
      </p:sp>
      <p:sp>
        <p:nvSpPr>
          <p:cNvPr id="199" name="TextShape 11"/>
          <p:cNvSpPr txBox="1"/>
          <p:nvPr/>
        </p:nvSpPr>
        <p:spPr>
          <a:xfrm>
            <a:off x="707400" y="3251880"/>
            <a:ext cx="2627640" cy="1568160"/>
          </a:xfrm>
          <a:prstGeom prst="rect">
            <a:avLst/>
          </a:prstGeom>
          <a:noFill/>
          <a:ln>
            <a:noFill/>
          </a:ln>
        </p:spPr>
        <p:txBody>
          <a:bodyPr lIns="90000" rIns="90000" tIns="45000" bIns="45000"/>
          <a:p>
            <a:r>
              <a:rPr b="1" lang="en-US" sz="1800" spc="-1" strike="noStrike">
                <a:solidFill>
                  <a:srgbClr val="000000"/>
                </a:solidFill>
                <a:uFill>
                  <a:solidFill>
                    <a:srgbClr val="ffffff"/>
                  </a:solidFill>
                </a:uFill>
                <a:latin typeface="Arial"/>
              </a:rPr>
              <a:t>HGST AA? </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Ceph? </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DDN WOS?   LizardFS? </a:t>
            </a:r>
            <a:endParaRPr b="1" lang="en-US" sz="1800" spc="-1" strike="noStrike">
              <a:solidFill>
                <a:srgbClr val="000000"/>
              </a:solidFill>
              <a:uFill>
                <a:solidFill>
                  <a:srgbClr val="ffffff"/>
                </a:solidFill>
              </a:uFill>
              <a:latin typeface="Arial"/>
            </a:endParaRPr>
          </a:p>
          <a:p>
            <a:r>
              <a:rPr b="1" lang="en-US" sz="1800" spc="-1" strike="noStrike">
                <a:solidFill>
                  <a:srgbClr val="000000"/>
                </a:solidFill>
                <a:uFill>
                  <a:solidFill>
                    <a:srgbClr val="ffffff"/>
                  </a:solidFill>
                </a:uFill>
                <a:latin typeface="Arial"/>
              </a:rPr>
              <a:t>MozoFS?</a:t>
            </a:r>
            <a:endParaRPr b="1" lang="en-US" sz="1800" spc="-1" strike="noStrike">
              <a:solidFill>
                <a:srgbClr val="000000"/>
              </a:solidFill>
              <a:uFill>
                <a:solidFill>
                  <a:srgbClr val="ffffff"/>
                </a:solidFill>
              </a:uFill>
              <a:latin typeface="Arial"/>
            </a:endParaRPr>
          </a:p>
        </p:txBody>
      </p:sp>
      <p:pic>
        <p:nvPicPr>
          <p:cNvPr id="200" name="" descr=""/>
          <p:cNvPicPr/>
          <p:nvPr/>
        </p:nvPicPr>
        <p:blipFill>
          <a:blip r:embed="rId5"/>
          <a:stretch/>
        </p:blipFill>
        <p:spPr>
          <a:xfrm>
            <a:off x="968040" y="1393560"/>
            <a:ext cx="531720" cy="1735560"/>
          </a:xfrm>
          <a:prstGeom prst="rect">
            <a:avLst/>
          </a:prstGeom>
          <a:ln>
            <a:noFill/>
          </a:ln>
        </p:spPr>
      </p:pic>
      <p:pic>
        <p:nvPicPr>
          <p:cNvPr id="201" name="" descr=""/>
          <p:cNvPicPr/>
          <p:nvPr/>
        </p:nvPicPr>
        <p:blipFill>
          <a:blip r:embed="rId6"/>
          <a:stretch/>
        </p:blipFill>
        <p:spPr>
          <a:xfrm>
            <a:off x="942840" y="4669200"/>
            <a:ext cx="531720" cy="1735560"/>
          </a:xfrm>
          <a:prstGeom prst="rect">
            <a:avLst/>
          </a:prstGeom>
          <a:ln>
            <a:noFill/>
          </a:ln>
        </p:spPr>
      </p:pic>
      <p:cxnSp>
        <p:nvCxnSpPr>
          <p:cNvPr id="202" name="Line 12"/>
          <p:cNvCxnSpPr>
            <a:stCxn id="201" idx="3"/>
            <a:endCxn id="186" idx="1"/>
          </p:cNvCxnSpPr>
          <p:nvPr/>
        </p:nvCxnSpPr>
        <p:spPr>
          <a:xfrm flipV="1">
            <a:off x="1474560" y="4022640"/>
            <a:ext cx="1125360" cy="1514520"/>
          </a:xfrm>
          <a:prstGeom prst="straightConnector1">
            <a:avLst/>
          </a:prstGeom>
          <a:ln>
            <a:solidFill>
              <a:srgbClr val="000000"/>
            </a:solidFill>
          </a:ln>
        </p:spPr>
      </p:cxnSp>
      <p:cxnSp>
        <p:nvCxnSpPr>
          <p:cNvPr id="203" name="Line 13"/>
          <p:cNvCxnSpPr>
            <a:stCxn id="200" idx="3"/>
            <a:endCxn id="186" idx="1"/>
          </p:cNvCxnSpPr>
          <p:nvPr/>
        </p:nvCxnSpPr>
        <p:spPr>
          <a:xfrm>
            <a:off x="1499760" y="2261160"/>
            <a:ext cx="1100160" cy="1761840"/>
          </a:xfrm>
          <a:prstGeom prst="straightConnector1">
            <a:avLst/>
          </a:prstGeom>
          <a:ln>
            <a:solidFill>
              <a:srgbClr val="000000"/>
            </a:solidFill>
          </a:ln>
        </p:spPr>
      </p:cxnSp>
      <p:pic>
        <p:nvPicPr>
          <p:cNvPr id="204" name="Picture 6" descr=""/>
          <p:cNvPicPr/>
          <p:nvPr/>
        </p:nvPicPr>
        <p:blipFill>
          <a:blip r:embed="rId7"/>
          <a:stretch/>
        </p:blipFill>
        <p:spPr>
          <a:xfrm>
            <a:off x="6498720" y="7147080"/>
            <a:ext cx="3581280" cy="323640"/>
          </a:xfrm>
          <a:prstGeom prst="rect">
            <a:avLst/>
          </a:prstGeom>
          <a:ln>
            <a:noFill/>
          </a:ln>
        </p:spPr>
      </p:pic>
      <p:cxnSp>
        <p:nvCxnSpPr>
          <p:cNvPr id="205" name="Line 14"/>
          <p:cNvCxnSpPr/>
          <p:nvPr/>
        </p:nvCxnSpPr>
        <p:spPr>
          <a:xfrm flipV="1">
            <a:off x="2850840" y="1943640"/>
            <a:ext cx="5722200" cy="1116360"/>
          </a:xfrm>
          <a:prstGeom prst="curvedConnector3">
            <a:avLst/>
          </a:prstGeom>
          <a:ln>
            <a:solidFill>
              <a:srgbClr val="000000"/>
            </a:solidFill>
            <a:headEnd len="med" type="triangle" w="med"/>
            <a:tailEnd len="med" type="triangle" w="med"/>
          </a:ln>
        </p:spPr>
      </p:cxnSp>
      <p:pic>
        <p:nvPicPr>
          <p:cNvPr id="206" name="" descr=""/>
          <p:cNvPicPr/>
          <p:nvPr/>
        </p:nvPicPr>
        <p:blipFill>
          <a:blip r:embed="rId8"/>
          <a:stretch/>
        </p:blipFill>
        <p:spPr>
          <a:xfrm>
            <a:off x="8572680" y="1799280"/>
            <a:ext cx="468000" cy="294840"/>
          </a:xfrm>
          <a:prstGeom prst="rect">
            <a:avLst/>
          </a:prstGeom>
          <a:ln>
            <a:noFill/>
          </a:ln>
        </p:spPr>
      </p:pic>
      <p:sp>
        <p:nvSpPr>
          <p:cNvPr id="207" name="TextShape 15"/>
          <p:cNvSpPr txBox="1"/>
          <p:nvPr/>
        </p:nvSpPr>
        <p:spPr>
          <a:xfrm>
            <a:off x="6886080" y="1217160"/>
            <a:ext cx="1439640" cy="385920"/>
          </a:xfrm>
          <a:prstGeom prst="rect">
            <a:avLst/>
          </a:prstGeom>
          <a:noFill/>
          <a:ln>
            <a:noFill/>
          </a:ln>
        </p:spPr>
        <p:txBody>
          <a:bodyPr lIns="90000" rIns="90000" tIns="45000" bIns="45000"/>
          <a:p>
            <a:r>
              <a:rPr b="1" lang="en-US" sz="1800" spc="-1" strike="noStrike">
                <a:solidFill>
                  <a:srgbClr val="000000"/>
                </a:solidFill>
                <a:uFill>
                  <a:solidFill>
                    <a:srgbClr val="ffffff"/>
                  </a:solidFill>
                </a:uFill>
                <a:latin typeface="Arial"/>
              </a:rPr>
              <a:t>rclone, web</a:t>
            </a:r>
            <a:endParaRPr b="1" lang="en-US" sz="1800" spc="-1" strike="noStrike">
              <a:solidFill>
                <a:srgbClr val="000000"/>
              </a:solidFill>
              <a:uFill>
                <a:solidFill>
                  <a:srgbClr val="ffffff"/>
                </a:solidFill>
              </a:uFill>
              <a:latin typeface="Arial"/>
            </a:endParaRPr>
          </a:p>
        </p:txBody>
      </p:sp>
    </p:spTree>
  </p:cSld>
  <p:timing>
    <p:tnLst>
      <p:par>
        <p:cTn id="235" dur="indefinite" restart="never" nodeType="tmRoot">
          <p:childTnLst>
            <p:seq>
              <p:cTn id="23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My Drivers</a:t>
            </a:r>
            <a:endParaRPr b="0" lang="en-US" sz="5400" spc="-1" strike="noStrike">
              <a:solidFill>
                <a:srgbClr val="000000"/>
              </a:solidFill>
              <a:uFill>
                <a:solidFill>
                  <a:srgbClr val="ffffff"/>
                </a:solidFill>
              </a:uFill>
              <a:latin typeface="Arial"/>
            </a:endParaRPr>
          </a:p>
        </p:txBody>
      </p:sp>
      <p:sp>
        <p:nvSpPr>
          <p:cNvPr id="48" name="TextShape 2"/>
          <p:cNvSpPr txBox="1"/>
          <p:nvPr/>
        </p:nvSpPr>
        <p:spPr>
          <a:xfrm>
            <a:off x="640080" y="914400"/>
            <a:ext cx="9345960" cy="521208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How to provide the maximum benefit to researchers.</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As Easily as possible (for them).</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As Quickly as possible.</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As Cheaply as possible.</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Using mostly (GRAM) Open Source Software.</a:t>
            </a:r>
            <a:endParaRPr b="0" lang="en-US" sz="3200" spc="-1" strike="noStrike">
              <a:solidFill>
                <a:srgbClr val="000000"/>
              </a:solidFill>
              <a:uFill>
                <a:solidFill>
                  <a:srgbClr val="ffffff"/>
                </a:solidFill>
              </a:uFill>
              <a:latin typeface="DejaVu Sans"/>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Education</a:t>
            </a:r>
            <a:endParaRPr b="0" lang="en-US" sz="5400" spc="-1" strike="noStrike">
              <a:solidFill>
                <a:srgbClr val="000000"/>
              </a:solidFill>
              <a:uFill>
                <a:solidFill>
                  <a:srgbClr val="ffffff"/>
                </a:solidFill>
              </a:uFill>
              <a:latin typeface="Arial"/>
            </a:endParaRPr>
          </a:p>
        </p:txBody>
      </p:sp>
      <p:sp>
        <p:nvSpPr>
          <p:cNvPr id="50"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BSc &amp; MSc [UBC] Comparative Physiology</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DEC MINC-11 Lab computer</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Peak Detection, Plotting </a:t>
            </a:r>
            <a:r>
              <a:rPr b="0" lang="en-US" sz="2800" spc="-1" strike="noStrike">
                <a:solidFill>
                  <a:srgbClr val="000000"/>
                </a:solidFill>
                <a:uFill>
                  <a:solidFill>
                    <a:srgbClr val="ffffff"/>
                  </a:solidFill>
                </a:uFill>
                <a:latin typeface="DejaVu Sans"/>
              </a:rPr>
              <a:t>
</a:t>
            </a:r>
            <a:r>
              <a:rPr b="0" lang="en-US" sz="2800" spc="-1" strike="noStrike">
                <a:solidFill>
                  <a:srgbClr val="000000"/>
                </a:solidFill>
                <a:uFill>
                  <a:solidFill>
                    <a:srgbClr val="ffffff"/>
                  </a:solidFill>
                </a:uFill>
                <a:latin typeface="DejaVu Sans"/>
              </a:rPr>
              <a:t>Software in Fortran</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PhD [UCSD] Gene Transcription &amp; MolBio</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Interests in programming </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PostDoc [Salk Inst] Fly Genetics</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Mac, Windows, VAX, SGI, Linux, programming C, Internet, Gopher, Bio DBs, WAIS Indexing info</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p:txBody>
      </p:sp>
      <p:pic>
        <p:nvPicPr>
          <p:cNvPr id="51" name="" descr=""/>
          <p:cNvPicPr/>
          <p:nvPr/>
        </p:nvPicPr>
        <p:blipFill>
          <a:blip r:embed="rId1"/>
          <a:stretch/>
        </p:blipFill>
        <p:spPr>
          <a:xfrm>
            <a:off x="6251040" y="2286000"/>
            <a:ext cx="1704240" cy="1323360"/>
          </a:xfrm>
          <a:prstGeom prst="rect">
            <a:avLst/>
          </a:prstGeom>
          <a:ln>
            <a:noFill/>
          </a:ln>
        </p:spPr>
      </p:pic>
      <p:pic>
        <p:nvPicPr>
          <p:cNvPr id="52" name="" descr=""/>
          <p:cNvPicPr/>
          <p:nvPr/>
        </p:nvPicPr>
        <p:blipFill>
          <a:blip r:embed="rId2"/>
          <a:stretch/>
        </p:blipFill>
        <p:spPr>
          <a:xfrm>
            <a:off x="3758760" y="91440"/>
            <a:ext cx="5385240" cy="7315200"/>
          </a:xfrm>
          <a:prstGeom prst="rect">
            <a:avLst/>
          </a:prstGeom>
          <a:ln>
            <a:noFill/>
          </a:ln>
        </p:spPr>
      </p:pic>
    </p:spTree>
  </p:cSld>
  <p:timing>
    <p:tnLst>
      <p:par>
        <p:cTn id="7" dur="indefinite" restart="never" nodeType="tmRoot">
          <p:childTnLst>
            <p:seq>
              <p:cTn id="8" nodeType="mainSeq">
                <p:childTnLst>
                  <p:par>
                    <p:cTn id="9" fill="freeze">
                      <p:stCondLst>
                        <p:cond delay="indefinite"/>
                      </p:stCondLst>
                      <p:childTnLst>
                        <p:par>
                          <p:cTn id="10" fill="freeze">
                            <p:stCondLst>
                              <p:cond delay="0"/>
                            </p:stCondLst>
                            <p:childTnLst>
                              <p:par>
                                <p:cTn id="11" nodeType="clickEffect" fill="hold" presetClass="entr" presetID="1">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freeze">
                      <p:stCondLst>
                        <p:cond delay="indefinite"/>
                      </p:stCondLst>
                      <p:childTnLst>
                        <p:par>
                          <p:cTn id="14" fill="freeze">
                            <p:stCondLst>
                              <p:cond delay="0"/>
                            </p:stCondLst>
                            <p:childTnLst>
                              <p:set>
                                <p:cBhvr>
                                  <p:cTn id="15" dur="1" fill="hold">
                                    <p:stCondLst>
                                      <p:cond delay="0"/>
                                    </p:stCondLst>
                                  </p:cTn>
                                  <p:tgtEl>
                                    <p:spTgt spid="52"/>
                                  </p:tgtEl>
                                  <p:attrNameLst>
                                    <p:attrName>style.visibility</p:attrName>
                                  </p:attrNameLst>
                                </p:cBhvr>
                                <p:to>
                                  <p:strVal val="hidden"/>
                                </p:to>
                              </p:set>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Other Background</a:t>
            </a:r>
            <a:endParaRPr b="0" lang="en-US" sz="5400" spc="-1" strike="noStrike">
              <a:solidFill>
                <a:srgbClr val="000000"/>
              </a:solidFill>
              <a:uFill>
                <a:solidFill>
                  <a:srgbClr val="ffffff"/>
                </a:solidFill>
              </a:uFill>
              <a:latin typeface="Arial"/>
            </a:endParaRPr>
          </a:p>
        </p:txBody>
      </p:sp>
      <p:sp>
        <p:nvSpPr>
          <p:cNvPr id="54" name="TextShape 2"/>
          <p:cNvSpPr txBox="1"/>
          <p:nvPr/>
        </p:nvSpPr>
        <p:spPr>
          <a:xfrm>
            <a:off x="822960" y="2011680"/>
            <a:ext cx="9071640" cy="399168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NCGR: GeneX</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Independent Software Developer</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Acero: Commercial Object DB</a:t>
            </a:r>
            <a:endParaRPr b="0" lang="en-US" sz="3200" spc="-1" strike="noStrike">
              <a:solidFill>
                <a:srgbClr val="000000"/>
              </a:solidFill>
              <a:uFill>
                <a:solidFill>
                  <a:srgbClr val="ffffff"/>
                </a:solidFill>
              </a:uFill>
              <a:latin typeface="Free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FreeSans"/>
              </a:rPr>
              <a:t>UCI/ESS: profiling optimizing code, how SW works.</a:t>
            </a:r>
            <a:endParaRPr b="0" lang="en-US" sz="3200" spc="-1" strike="noStrike">
              <a:solidFill>
                <a:srgbClr val="000000"/>
              </a:solidFill>
              <a:uFill>
                <a:solidFill>
                  <a:srgbClr val="ffffff"/>
                </a:solidFill>
              </a:uFill>
              <a:latin typeface="FreeSans"/>
            </a:endParaRPr>
          </a:p>
        </p:txBody>
      </p:sp>
    </p:spTree>
  </p:cSld>
  <p:timing>
    <p:tnLst>
      <p:par>
        <p:cTn id="16" dur="indefinite" restart="never" nodeType="tmRoot">
          <p:childTnLst>
            <p:seq>
              <p:cTn id="17"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Software</a:t>
            </a:r>
            <a:endParaRPr b="0" lang="en-US" sz="5400" spc="-1" strike="noStrike">
              <a:solidFill>
                <a:srgbClr val="000000"/>
              </a:solidFill>
              <a:uFill>
                <a:solidFill>
                  <a:srgbClr val="ffffff"/>
                </a:solidFill>
              </a:uFill>
              <a:latin typeface="Arial"/>
            </a:endParaRPr>
          </a:p>
        </p:txBody>
      </p:sp>
      <p:sp>
        <p:nvSpPr>
          <p:cNvPr id="56" name="TextShape 2"/>
          <p:cNvSpPr txBox="1"/>
          <p:nvPr/>
        </p:nvSpPr>
        <p:spPr>
          <a:xfrm>
            <a:off x="504000" y="1097280"/>
            <a:ext cx="9071640" cy="585216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tacg*</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GeneX*</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nco profiling*</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clusterfork</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scut, cols, stats</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parsync – self-regulating parallel rsync</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tnc – tar ‘n’ netcat</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katyusha (current) – self-tuning, parallel</a:t>
            </a:r>
            <a:r>
              <a:rPr b="0" lang="en-US" sz="3200" spc="-1" strike="noStrike">
                <a:solidFill>
                  <a:srgbClr val="000000"/>
                </a:solidFill>
                <a:uFill>
                  <a:solidFill>
                    <a:srgbClr val="ffffff"/>
                  </a:solidFill>
                </a:uFill>
                <a:latin typeface="DejaVu Sans"/>
              </a:rPr>
              <a:t>
</a:t>
            </a:r>
            <a:r>
              <a:rPr b="0" lang="en-US" sz="3200" spc="-1" strike="noStrike">
                <a:solidFill>
                  <a:srgbClr val="000000"/>
                </a:solidFill>
                <a:uFill>
                  <a:solidFill>
                    <a:srgbClr val="ffffff"/>
                  </a:solidFill>
                </a:uFill>
                <a:latin typeface="DejaVu Sans"/>
              </a:rPr>
              <a:t>data transfer</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p:txBody>
      </p:sp>
      <p:pic>
        <p:nvPicPr>
          <p:cNvPr id="57" name="" descr=""/>
          <p:cNvPicPr/>
          <p:nvPr/>
        </p:nvPicPr>
        <p:blipFill>
          <a:blip r:embed="rId1"/>
          <a:stretch/>
        </p:blipFill>
        <p:spPr>
          <a:xfrm>
            <a:off x="3657600" y="1371600"/>
            <a:ext cx="4220280" cy="4648320"/>
          </a:xfrm>
          <a:prstGeom prst="rect">
            <a:avLst/>
          </a:prstGeom>
          <a:ln>
            <a:noFill/>
          </a:ln>
        </p:spPr>
      </p:pic>
      <p:pic>
        <p:nvPicPr>
          <p:cNvPr id="58" name="" descr=""/>
          <p:cNvPicPr/>
          <p:nvPr/>
        </p:nvPicPr>
        <p:blipFill>
          <a:blip r:embed="rId2"/>
          <a:stretch/>
        </p:blipFill>
        <p:spPr>
          <a:xfrm>
            <a:off x="4199760" y="1563480"/>
            <a:ext cx="3846960" cy="4998240"/>
          </a:xfrm>
          <a:prstGeom prst="rect">
            <a:avLst/>
          </a:prstGeom>
          <a:ln>
            <a:noFill/>
          </a:ln>
        </p:spPr>
      </p:pic>
      <p:pic>
        <p:nvPicPr>
          <p:cNvPr id="59" name="" descr=""/>
          <p:cNvPicPr/>
          <p:nvPr/>
        </p:nvPicPr>
        <p:blipFill>
          <a:blip r:embed="rId3"/>
          <a:stretch/>
        </p:blipFill>
        <p:spPr>
          <a:xfrm>
            <a:off x="4937760" y="1920240"/>
            <a:ext cx="3978000" cy="5205240"/>
          </a:xfrm>
          <a:prstGeom prst="rect">
            <a:avLst/>
          </a:prstGeom>
          <a:ln>
            <a:noFill/>
          </a:ln>
        </p:spPr>
      </p:pic>
      <p:pic>
        <p:nvPicPr>
          <p:cNvPr id="60" name="" descr=""/>
          <p:cNvPicPr/>
          <p:nvPr/>
        </p:nvPicPr>
        <p:blipFill>
          <a:blip r:embed="rId4"/>
          <a:stretch/>
        </p:blipFill>
        <p:spPr>
          <a:xfrm>
            <a:off x="4297680" y="1614240"/>
            <a:ext cx="5373000" cy="4055040"/>
          </a:xfrm>
          <a:prstGeom prst="rect">
            <a:avLst/>
          </a:prstGeom>
          <a:ln>
            <a:noFill/>
          </a:ln>
        </p:spPr>
      </p:pic>
      <p:pic>
        <p:nvPicPr>
          <p:cNvPr id="61" name="" descr=""/>
          <p:cNvPicPr/>
          <p:nvPr/>
        </p:nvPicPr>
        <p:blipFill>
          <a:blip r:embed="rId5"/>
          <a:stretch/>
        </p:blipFill>
        <p:spPr>
          <a:xfrm>
            <a:off x="3958560" y="1053720"/>
            <a:ext cx="6023160" cy="5438520"/>
          </a:xfrm>
          <a:prstGeom prst="rect">
            <a:avLst/>
          </a:prstGeom>
          <a:ln>
            <a:noFill/>
          </a:ln>
        </p:spPr>
      </p:pic>
      <p:pic>
        <p:nvPicPr>
          <p:cNvPr id="62" name="" descr=""/>
          <p:cNvPicPr/>
          <p:nvPr/>
        </p:nvPicPr>
        <p:blipFill>
          <a:blip r:embed="rId6"/>
          <a:stretch/>
        </p:blipFill>
        <p:spPr>
          <a:xfrm>
            <a:off x="4776840" y="2169720"/>
            <a:ext cx="5190120" cy="4688280"/>
          </a:xfrm>
          <a:prstGeom prst="rect">
            <a:avLst/>
          </a:prstGeom>
          <a:ln>
            <a:noFill/>
          </a:ln>
        </p:spPr>
      </p:pic>
      <p:pic>
        <p:nvPicPr>
          <p:cNvPr id="63" name="" descr=""/>
          <p:cNvPicPr/>
          <p:nvPr/>
        </p:nvPicPr>
        <p:blipFill>
          <a:blip r:embed="rId7"/>
          <a:stretch/>
        </p:blipFill>
        <p:spPr>
          <a:xfrm>
            <a:off x="4364280" y="301320"/>
            <a:ext cx="5511240" cy="5360040"/>
          </a:xfrm>
          <a:prstGeom prst="rect">
            <a:avLst/>
          </a:prstGeom>
          <a:ln>
            <a:noFill/>
          </a:ln>
        </p:spPr>
      </p:pic>
      <p:pic>
        <p:nvPicPr>
          <p:cNvPr id="64" name="" descr=""/>
          <p:cNvPicPr/>
          <p:nvPr/>
        </p:nvPicPr>
        <p:blipFill>
          <a:blip r:embed="rId8"/>
          <a:stretch/>
        </p:blipFill>
        <p:spPr>
          <a:xfrm>
            <a:off x="5569200" y="1671480"/>
            <a:ext cx="3209040" cy="2809080"/>
          </a:xfrm>
          <a:prstGeom prst="rect">
            <a:avLst/>
          </a:prstGeom>
          <a:ln>
            <a:noFill/>
          </a:ln>
        </p:spPr>
      </p:pic>
      <p:pic>
        <p:nvPicPr>
          <p:cNvPr id="65" name="" descr=""/>
          <p:cNvPicPr/>
          <p:nvPr/>
        </p:nvPicPr>
        <p:blipFill>
          <a:blip r:embed="rId9"/>
          <a:stretch/>
        </p:blipFill>
        <p:spPr>
          <a:xfrm>
            <a:off x="5070240" y="1280160"/>
            <a:ext cx="4713840" cy="3837600"/>
          </a:xfrm>
          <a:prstGeom prst="rect">
            <a:avLst/>
          </a:prstGeom>
          <a:ln>
            <a:noFill/>
          </a:ln>
        </p:spPr>
      </p:pic>
    </p:spTree>
  </p:cSld>
  <p:timing>
    <p:tnLst>
      <p:par>
        <p:cTn id="18" dur="indefinite" restart="never" nodeType="tmRoot">
          <p:childTnLst>
            <p:seq>
              <p:cTn id="19" nodeType="mainSeq">
                <p:childTnLst>
                  <p:par>
                    <p:cTn id="20" fill="freeze">
                      <p:stCondLst>
                        <p:cond delay="indefinite"/>
                      </p:stCondLst>
                      <p:childTnLst>
                        <p:par>
                          <p:cTn id="21" fill="freeze">
                            <p:stCondLst>
                              <p:cond delay="0"/>
                            </p:stCondLst>
                            <p:childTnLst>
                              <p:par>
                                <p:cTn id="22" nodeType="clickEffect" fill="hold" presetClass="entr" presetID="1">
                                  <p:stCondLst>
                                    <p:cond delay="0"/>
                                  </p:stCondLst>
                                  <p:childTnLst>
                                    <p:set>
                                      <p:cBhvr>
                                        <p:cTn id="23" dur="1" fill="hold">
                                          <p:stCondLst>
                                            <p:cond delay="0"/>
                                          </p:stCondLst>
                                        </p:cTn>
                                        <p:tgtEl>
                                          <p:spTgt spid="57"/>
                                        </p:tgtEl>
                                        <p:attrNameLst>
                                          <p:attrName>style.visibility</p:attrName>
                                        </p:attrNameLst>
                                      </p:cBhvr>
                                      <p:to>
                                        <p:strVal val="visible"/>
                                      </p:to>
                                    </p:set>
                                  </p:childTnLst>
                                </p:cTn>
                              </p:par>
                            </p:childTnLst>
                          </p:cTn>
                        </p:par>
                      </p:childTnLst>
                    </p:cTn>
                  </p:par>
                  <p:par>
                    <p:cTn id="24" fill="freeze">
                      <p:stCondLst>
                        <p:cond delay="indefinite"/>
                      </p:stCondLst>
                      <p:childTnLst>
                        <p:par>
                          <p:cTn id="25" fill="freeze">
                            <p:stCondLst>
                              <p:cond delay="0"/>
                            </p:stCondLst>
                            <p:childTnLst>
                              <p:par>
                                <p:cTn id="26" nodeType="clickEffect" fill="hold" presetClass="entr" presetID="1">
                                  <p:stCondLst>
                                    <p:cond delay="0"/>
                                  </p:stCondLst>
                                  <p:childTnLst>
                                    <p:set>
                                      <p:cBhvr>
                                        <p:cTn id="27" dur="1" fill="hold">
                                          <p:stCondLst>
                                            <p:cond delay="0"/>
                                          </p:stCondLst>
                                        </p:cTn>
                                        <p:tgtEl>
                                          <p:spTgt spid="58"/>
                                        </p:tgtEl>
                                        <p:attrNameLst>
                                          <p:attrName>style.visibility</p:attrName>
                                        </p:attrNameLst>
                                      </p:cBhvr>
                                      <p:to>
                                        <p:strVal val="visible"/>
                                      </p:to>
                                    </p:set>
                                  </p:childTnLst>
                                </p:cTn>
                              </p:par>
                              <p:set>
                                <p:cBhvr>
                                  <p:cTn id="28" dur="1" fill="hold">
                                    <p:stCondLst>
                                      <p:cond delay="0"/>
                                    </p:stCondLst>
                                  </p:cTn>
                                  <p:tgtEl>
                                    <p:spTgt spid="57"/>
                                  </p:tgtEl>
                                  <p:attrNameLst>
                                    <p:attrName>style.visibility</p:attrName>
                                  </p:attrNameLst>
                                </p:cBhvr>
                                <p:to>
                                  <p:strVal val="hidden"/>
                                </p:to>
                              </p:set>
                            </p:childTnLst>
                          </p:cTn>
                        </p:par>
                      </p:childTnLst>
                    </p:cTn>
                  </p:par>
                  <p:par>
                    <p:cTn id="29" fill="freeze">
                      <p:stCondLst>
                        <p:cond delay="indefinite"/>
                      </p:stCondLst>
                      <p:childTnLst>
                        <p:par>
                          <p:cTn id="30" fill="freeze">
                            <p:stCondLst>
                              <p:cond delay="0"/>
                            </p:stCondLst>
                            <p:childTnLst>
                              <p:par>
                                <p:cTn id="31" nodeType="clickEffect" fill="hold" presetClass="entr" presetID="1">
                                  <p:stCondLst>
                                    <p:cond delay="0"/>
                                  </p:stCondLst>
                                  <p:childTnLst>
                                    <p:set>
                                      <p:cBhvr>
                                        <p:cTn id="32" dur="1" fill="hold">
                                          <p:stCondLst>
                                            <p:cond delay="0"/>
                                          </p:stCondLst>
                                        </p:cTn>
                                        <p:tgtEl>
                                          <p:spTgt spid="59"/>
                                        </p:tgtEl>
                                        <p:attrNameLst>
                                          <p:attrName>style.visibility</p:attrName>
                                        </p:attrNameLst>
                                      </p:cBhvr>
                                      <p:to>
                                        <p:strVal val="visible"/>
                                      </p:to>
                                    </p:set>
                                  </p:childTnLst>
                                </p:cTn>
                              </p:par>
                              <p:set>
                                <p:cBhvr>
                                  <p:cTn id="33" dur="1" fill="hold">
                                    <p:stCondLst>
                                      <p:cond delay="0"/>
                                    </p:stCondLst>
                                  </p:cTn>
                                  <p:tgtEl>
                                    <p:spTgt spid="58"/>
                                  </p:tgtEl>
                                  <p:attrNameLst>
                                    <p:attrName>style.visibility</p:attrName>
                                  </p:attrNameLst>
                                </p:cBhvr>
                                <p:to>
                                  <p:strVal val="hidden"/>
                                </p:to>
                              </p:set>
                            </p:childTnLst>
                          </p:cTn>
                        </p:par>
                      </p:childTnLst>
                    </p:cTn>
                  </p:par>
                  <p:par>
                    <p:cTn id="34" fill="freeze">
                      <p:stCondLst>
                        <p:cond delay="indefinite"/>
                      </p:stCondLst>
                      <p:childTnLst>
                        <p:par>
                          <p:cTn id="35" fill="freeze">
                            <p:stCondLst>
                              <p:cond delay="0"/>
                            </p:stCondLst>
                            <p:childTnLst>
                              <p:par>
                                <p:cTn id="36" nodeType="clickEffect" fill="hold" presetClass="entr" presetID="1">
                                  <p:stCondLst>
                                    <p:cond delay="0"/>
                                  </p:stCondLst>
                                  <p:childTnLst>
                                    <p:set>
                                      <p:cBhvr>
                                        <p:cTn id="37" dur="1" fill="hold">
                                          <p:stCondLst>
                                            <p:cond delay="0"/>
                                          </p:stCondLst>
                                        </p:cTn>
                                        <p:tgtEl>
                                          <p:spTgt spid="60"/>
                                        </p:tgtEl>
                                        <p:attrNameLst>
                                          <p:attrName>style.visibility</p:attrName>
                                        </p:attrNameLst>
                                      </p:cBhvr>
                                      <p:to>
                                        <p:strVal val="visible"/>
                                      </p:to>
                                    </p:set>
                                  </p:childTnLst>
                                </p:cTn>
                              </p:par>
                              <p:set>
                                <p:cBhvr>
                                  <p:cTn id="38" dur="1" fill="hold">
                                    <p:stCondLst>
                                      <p:cond delay="0"/>
                                    </p:stCondLst>
                                  </p:cTn>
                                  <p:tgtEl>
                                    <p:spTgt spid="59"/>
                                  </p:tgtEl>
                                  <p:attrNameLst>
                                    <p:attrName>style.visibility</p:attrName>
                                  </p:attrNameLst>
                                </p:cBhvr>
                                <p:to>
                                  <p:strVal val="hidden"/>
                                </p:to>
                              </p:set>
                            </p:childTnLst>
                          </p:cTn>
                        </p:par>
                      </p:childTnLst>
                    </p:cTn>
                  </p:par>
                  <p:par>
                    <p:cTn id="39" fill="freeze">
                      <p:stCondLst>
                        <p:cond delay="indefinite"/>
                      </p:stCondLst>
                      <p:childTnLst>
                        <p:par>
                          <p:cTn id="40" fill="freeze">
                            <p:stCondLst>
                              <p:cond delay="0"/>
                            </p:stCondLst>
                            <p:childTnLst>
                              <p:par>
                                <p:cTn id="41" nodeType="clickEffect" fill="hold" presetClass="entr" presetID="1">
                                  <p:stCondLst>
                                    <p:cond delay="0"/>
                                  </p:stCondLst>
                                  <p:childTnLst>
                                    <p:set>
                                      <p:cBhvr>
                                        <p:cTn id="42" dur="1" fill="hold">
                                          <p:stCondLst>
                                            <p:cond delay="0"/>
                                          </p:stCondLst>
                                        </p:cTn>
                                        <p:tgtEl>
                                          <p:spTgt spid="61"/>
                                        </p:tgtEl>
                                        <p:attrNameLst>
                                          <p:attrName>style.visibility</p:attrName>
                                        </p:attrNameLst>
                                      </p:cBhvr>
                                      <p:to>
                                        <p:strVal val="visible"/>
                                      </p:to>
                                    </p:set>
                                  </p:childTnLst>
                                </p:cTn>
                              </p:par>
                              <p:set>
                                <p:cBhvr>
                                  <p:cTn id="43" dur="1" fill="hold">
                                    <p:stCondLst>
                                      <p:cond delay="0"/>
                                    </p:stCondLst>
                                  </p:cTn>
                                  <p:tgtEl>
                                    <p:spTgt spid="60"/>
                                  </p:tgtEl>
                                  <p:attrNameLst>
                                    <p:attrName>style.visibility</p:attrName>
                                  </p:attrNameLst>
                                </p:cBhvr>
                                <p:to>
                                  <p:strVal val="hidden"/>
                                </p:to>
                              </p:set>
                            </p:childTnLst>
                          </p:cTn>
                        </p:par>
                      </p:childTnLst>
                    </p:cTn>
                  </p:par>
                  <p:par>
                    <p:cTn id="44" fill="freeze">
                      <p:stCondLst>
                        <p:cond delay="indefinite"/>
                      </p:stCondLst>
                      <p:childTnLst>
                        <p:par>
                          <p:cTn id="45" fill="freeze">
                            <p:stCondLst>
                              <p:cond delay="0"/>
                            </p:stCondLst>
                            <p:childTnLst>
                              <p:par>
                                <p:cTn id="46" nodeType="clickEffect" fill="hold" presetClass="entr" presetID="1">
                                  <p:stCondLst>
                                    <p:cond delay="0"/>
                                  </p:stCondLst>
                                  <p:childTnLst>
                                    <p:set>
                                      <p:cBhvr>
                                        <p:cTn id="47" dur="1" fill="hold">
                                          <p:stCondLst>
                                            <p:cond delay="0"/>
                                          </p:stCondLst>
                                        </p:cTn>
                                        <p:tgtEl>
                                          <p:spTgt spid="64"/>
                                        </p:tgtEl>
                                        <p:attrNameLst>
                                          <p:attrName>style.visibility</p:attrName>
                                        </p:attrNameLst>
                                      </p:cBhvr>
                                      <p:to>
                                        <p:strVal val="visible"/>
                                      </p:to>
                                    </p:set>
                                  </p:childTnLst>
                                </p:cTn>
                              </p:par>
                              <p:set>
                                <p:cBhvr>
                                  <p:cTn id="48" dur="1" fill="hold">
                                    <p:stCondLst>
                                      <p:cond delay="0"/>
                                    </p:stCondLst>
                                  </p:cTn>
                                  <p:tgtEl>
                                    <p:spTgt spid="61"/>
                                  </p:tgtEl>
                                  <p:attrNameLst>
                                    <p:attrName>style.visibility</p:attrName>
                                  </p:attrNameLst>
                                </p:cBhvr>
                                <p:to>
                                  <p:strVal val="hidden"/>
                                </p:to>
                              </p:set>
                            </p:childTnLst>
                          </p:cTn>
                        </p:par>
                      </p:childTnLst>
                    </p:cTn>
                  </p:par>
                  <p:par>
                    <p:cTn id="49" fill="freeze">
                      <p:stCondLst>
                        <p:cond delay="indefinite"/>
                      </p:stCondLst>
                      <p:childTnLst>
                        <p:par>
                          <p:cTn id="50" fill="freeze">
                            <p:stCondLst>
                              <p:cond delay="0"/>
                            </p:stCondLst>
                            <p:childTnLst>
                              <p:par>
                                <p:cTn id="51" nodeType="clickEffect" fill="hold" presetClass="entr" presetID="1">
                                  <p:stCondLst>
                                    <p:cond delay="0"/>
                                  </p:stCondLst>
                                  <p:childTnLst>
                                    <p:set>
                                      <p:cBhvr>
                                        <p:cTn id="52" dur="1" fill="hold">
                                          <p:stCondLst>
                                            <p:cond delay="0"/>
                                          </p:stCondLst>
                                        </p:cTn>
                                        <p:tgtEl>
                                          <p:spTgt spid="62"/>
                                        </p:tgtEl>
                                        <p:attrNameLst>
                                          <p:attrName>style.visibility</p:attrName>
                                        </p:attrNameLst>
                                      </p:cBhvr>
                                      <p:to>
                                        <p:strVal val="visible"/>
                                      </p:to>
                                    </p:set>
                                  </p:childTnLst>
                                </p:cTn>
                              </p:par>
                              <p:set>
                                <p:cBhvr>
                                  <p:cTn id="53" dur="1" fill="hold">
                                    <p:stCondLst>
                                      <p:cond delay="0"/>
                                    </p:stCondLst>
                                  </p:cTn>
                                  <p:tgtEl>
                                    <p:spTgt spid="64"/>
                                  </p:tgtEl>
                                  <p:attrNameLst>
                                    <p:attrName>style.visibility</p:attrName>
                                  </p:attrNameLst>
                                </p:cBhvr>
                                <p:to>
                                  <p:strVal val="hidden"/>
                                </p:to>
                              </p:set>
                            </p:childTnLst>
                          </p:cTn>
                        </p:par>
                      </p:childTnLst>
                    </p:cTn>
                  </p:par>
                  <p:par>
                    <p:cTn id="54" fill="freeze">
                      <p:stCondLst>
                        <p:cond delay="indefinite"/>
                      </p:stCondLst>
                      <p:childTnLst>
                        <p:par>
                          <p:cTn id="55" fill="freeze">
                            <p:stCondLst>
                              <p:cond delay="0"/>
                            </p:stCondLst>
                            <p:childTnLst>
                              <p:par>
                                <p:cTn id="56" nodeType="clickEffect" fill="hold" presetClass="entr" presetID="1">
                                  <p:stCondLst>
                                    <p:cond delay="0"/>
                                  </p:stCondLst>
                                  <p:childTnLst>
                                    <p:set>
                                      <p:cBhvr>
                                        <p:cTn id="57" dur="1" fill="hold">
                                          <p:stCondLst>
                                            <p:cond delay="0"/>
                                          </p:stCondLst>
                                        </p:cTn>
                                        <p:tgtEl>
                                          <p:spTgt spid="63"/>
                                        </p:tgtEl>
                                        <p:attrNameLst>
                                          <p:attrName>style.visibility</p:attrName>
                                        </p:attrNameLst>
                                      </p:cBhvr>
                                      <p:to>
                                        <p:strVal val="visible"/>
                                      </p:to>
                                    </p:set>
                                  </p:childTnLst>
                                </p:cTn>
                              </p:par>
                              <p:set>
                                <p:cBhvr>
                                  <p:cTn id="58" dur="1" fill="hold">
                                    <p:stCondLst>
                                      <p:cond delay="0"/>
                                    </p:stCondLst>
                                  </p:cTn>
                                  <p:tgtEl>
                                    <p:spTgt spid="62"/>
                                  </p:tgtEl>
                                  <p:attrNameLst>
                                    <p:attrName>style.visibility</p:attrName>
                                  </p:attrNameLst>
                                </p:cBhvr>
                                <p:to>
                                  <p:strVal val="hidden"/>
                                </p:to>
                              </p:set>
                            </p:childTnLst>
                          </p:cTn>
                        </p:par>
                      </p:childTnLst>
                    </p:cTn>
                  </p:par>
                  <p:par>
                    <p:cTn id="59" fill="freeze">
                      <p:stCondLst>
                        <p:cond delay="indefinite"/>
                      </p:stCondLst>
                      <p:childTnLst>
                        <p:par>
                          <p:cTn id="60" fill="freeze">
                            <p:stCondLst>
                              <p:cond delay="0"/>
                            </p:stCondLst>
                            <p:childTnLst>
                              <p:par>
                                <p:cTn id="61" nodeType="clickEffect" fill="hold" presetClass="entr" presetID="1">
                                  <p:stCondLst>
                                    <p:cond delay="0"/>
                                  </p:stCondLst>
                                  <p:childTnLst>
                                    <p:set>
                                      <p:cBhvr>
                                        <p:cTn id="62" dur="1" fill="hold">
                                          <p:stCondLst>
                                            <p:cond delay="0"/>
                                          </p:stCondLst>
                                        </p:cTn>
                                        <p:tgtEl>
                                          <p:spTgt spid="65"/>
                                        </p:tgtEl>
                                        <p:attrNameLst>
                                          <p:attrName>style.visibility</p:attrName>
                                        </p:attrNameLst>
                                      </p:cBhvr>
                                      <p:to>
                                        <p:strVal val="visible"/>
                                      </p:to>
                                    </p:set>
                                  </p:childTnLst>
                                </p:cTn>
                              </p:par>
                              <p:set>
                                <p:cBhvr>
                                  <p:cTn id="63" dur="1" fill="hold">
                                    <p:stCondLst>
                                      <p:cond delay="0"/>
                                    </p:stCondLst>
                                  </p:cTn>
                                  <p:tgtEl>
                                    <p:spTgt spid="63"/>
                                  </p:tgtEl>
                                  <p:attrNameLst>
                                    <p:attrName>style.visibility</p:attrName>
                                  </p:attrNameLst>
                                </p:cBhvr>
                                <p:to>
                                  <p:strVal val="hidden"/>
                                </p:to>
                              </p:set>
                            </p:childTnLst>
                          </p:cTn>
                        </p:par>
                      </p:childTnLst>
                    </p:cTn>
                  </p:par>
                  <p:par>
                    <p:cTn id="64" fill="freeze">
                      <p:stCondLst>
                        <p:cond delay="indefinite"/>
                      </p:stCondLst>
                      <p:childTnLst>
                        <p:par>
                          <p:cTn id="65" fill="freeze">
                            <p:stCondLst>
                              <p:cond delay="0"/>
                            </p:stCondLst>
                            <p:childTnLst>
                              <p:set>
                                <p:cBhvr>
                                  <p:cTn id="66" dur="1" fill="hold">
                                    <p:stCondLst>
                                      <p:cond delay="0"/>
                                    </p:stCondLst>
                                  </p:cTn>
                                  <p:tgtEl>
                                    <p:spTgt spid="65"/>
                                  </p:tgtEl>
                                  <p:attrNameLst>
                                    <p:attrName>style.visibility</p:attrName>
                                  </p:attrNameLst>
                                </p:cBhvr>
                                <p:to>
                                  <p:strVal val="hidden"/>
                                </p:to>
                              </p:set>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Invited talks</a:t>
            </a:r>
            <a:endParaRPr b="0" lang="en-US" sz="5400" spc="-1" strike="noStrike">
              <a:solidFill>
                <a:srgbClr val="000000"/>
              </a:solidFill>
              <a:uFill>
                <a:solidFill>
                  <a:srgbClr val="ffffff"/>
                </a:solidFill>
              </a:uFill>
              <a:latin typeface="Arial"/>
            </a:endParaRPr>
          </a:p>
        </p:txBody>
      </p:sp>
      <p:sp>
        <p:nvSpPr>
          <p:cNvPr id="67" name="TextShape 2"/>
          <p:cNvSpPr txBox="1"/>
          <p:nvPr/>
        </p:nvSpPr>
        <p:spPr>
          <a:xfrm>
            <a:off x="529560" y="283932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Basel Life Sciences (2016)</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Title: Storage for Inforgs</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 </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Supercomputing16</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Title: BeeGFS in real life (BigData BOF)</a:t>
            </a:r>
            <a:endParaRPr b="0" lang="en-US" sz="2800" spc="-1" strike="noStrike">
              <a:solidFill>
                <a:srgbClr val="000000"/>
              </a:solidFill>
              <a:uFill>
                <a:solidFill>
                  <a:srgbClr val="ffffff"/>
                </a:solidFill>
              </a:uFill>
              <a:latin typeface="DejaVu Sans"/>
            </a:endParaRPr>
          </a:p>
        </p:txBody>
      </p:sp>
      <p:pic>
        <p:nvPicPr>
          <p:cNvPr id="68" name="" descr=""/>
          <p:cNvPicPr/>
          <p:nvPr/>
        </p:nvPicPr>
        <p:blipFill>
          <a:blip r:embed="rId1"/>
          <a:stretch/>
        </p:blipFill>
        <p:spPr>
          <a:xfrm>
            <a:off x="6757920" y="2839320"/>
            <a:ext cx="2751840" cy="513720"/>
          </a:xfrm>
          <a:prstGeom prst="rect">
            <a:avLst/>
          </a:prstGeom>
          <a:ln>
            <a:noFill/>
          </a:ln>
        </p:spPr>
      </p:pic>
      <p:pic>
        <p:nvPicPr>
          <p:cNvPr id="69" name="" descr=""/>
          <p:cNvPicPr/>
          <p:nvPr/>
        </p:nvPicPr>
        <p:blipFill>
          <a:blip r:embed="rId2"/>
          <a:stretch/>
        </p:blipFill>
        <p:spPr>
          <a:xfrm>
            <a:off x="5303520" y="4206240"/>
            <a:ext cx="2341800" cy="92232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Previous Grants </a:t>
            </a:r>
            <a:endParaRPr b="0" lang="en-US" sz="5400" spc="-1" strike="noStrike">
              <a:solidFill>
                <a:srgbClr val="000000"/>
              </a:solidFill>
              <a:uFill>
                <a:solidFill>
                  <a:srgbClr val="ffffff"/>
                </a:solidFill>
              </a:uFill>
              <a:latin typeface="Arial"/>
            </a:endParaRPr>
          </a:p>
        </p:txBody>
      </p:sp>
      <p:sp>
        <p:nvSpPr>
          <p:cNvPr id="71"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Salk Institute [MRC]: Postdoctoral Fellowship</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UCI School of Medicine: [Pacific Bell/CalREN]: </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Telemedicine over ATM</a:t>
            </a:r>
            <a:endParaRPr b="0" lang="en-US" sz="28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1</a:t>
            </a:r>
            <a:r>
              <a:rPr b="0" lang="en-US" sz="2800" spc="-1" strike="noStrike" baseline="101000">
                <a:solidFill>
                  <a:srgbClr val="000000"/>
                </a:solidFill>
                <a:uFill>
                  <a:solidFill>
                    <a:srgbClr val="ffffff"/>
                  </a:solidFill>
                </a:uFill>
                <a:latin typeface="DejaVu Sans"/>
              </a:rPr>
              <a:t>st</a:t>
            </a:r>
            <a:r>
              <a:rPr b="0" lang="en-US" sz="2800" spc="-1" strike="noStrike">
                <a:solidFill>
                  <a:srgbClr val="000000"/>
                </a:solidFill>
                <a:uFill>
                  <a:solidFill>
                    <a:srgbClr val="ffffff"/>
                  </a:solidFill>
                </a:uFill>
                <a:latin typeface="DejaVu Sans"/>
              </a:rPr>
              <a:t> MBONE telecast from LBVA.</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NCGR: [NSF] GeneX</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 </a:t>
            </a:r>
            <a:endParaRPr b="0" lang="en-US" sz="3200" spc="-1" strike="noStrike">
              <a:solidFill>
                <a:srgbClr val="000000"/>
              </a:solidFill>
              <a:uFill>
                <a:solidFill>
                  <a:srgbClr val="ffffff"/>
                </a:solidFill>
              </a:uFill>
              <a:latin typeface="DejaVu Sans"/>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504000" y="301320"/>
            <a:ext cx="9071640" cy="1262160"/>
          </a:xfrm>
          <a:prstGeom prst="rect">
            <a:avLst/>
          </a:prstGeom>
          <a:noFill/>
          <a:ln>
            <a:noFill/>
          </a:ln>
        </p:spPr>
        <p:txBody>
          <a:bodyPr lIns="0" rIns="0" tIns="0" bIns="0" anchor="ctr"/>
          <a:p>
            <a:pPr algn="ctr"/>
            <a:r>
              <a:rPr b="0" lang="en-US" sz="5400" spc="-1" strike="noStrike">
                <a:solidFill>
                  <a:srgbClr val="000000"/>
                </a:solidFill>
                <a:uFill>
                  <a:solidFill>
                    <a:srgbClr val="ffffff"/>
                  </a:solidFill>
                </a:uFill>
                <a:latin typeface="Arial"/>
              </a:rPr>
              <a:t>OIT Grant &amp; Dev Efforts</a:t>
            </a:r>
            <a:endParaRPr b="0" lang="en-US" sz="5400" spc="-1" strike="noStrike">
              <a:solidFill>
                <a:srgbClr val="000000"/>
              </a:solidFill>
              <a:uFill>
                <a:solidFill>
                  <a:srgbClr val="ffffff"/>
                </a:solidFill>
              </a:uFill>
              <a:latin typeface="Arial"/>
            </a:endParaRPr>
          </a:p>
        </p:txBody>
      </p:sp>
      <p:sp>
        <p:nvSpPr>
          <p:cNvPr id="73"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Equipment Donations: [TGMS, HGST]</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QDR IB enterprise switch, 4 tape robots, multiple large servers, 7 racks of compute servers, NVME cards</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OIT: [NSF] Cyberinfrastructure Engineer</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Joulien!</a:t>
            </a:r>
            <a:endParaRPr b="0" lang="en-US" sz="2800" spc="-1" strike="noStrike">
              <a:solidFill>
                <a:srgbClr val="000000"/>
              </a:solidFill>
              <a:uFill>
                <a:solidFill>
                  <a:srgbClr val="ffffff"/>
                </a:solidFill>
              </a:uFill>
              <a:latin typeface="DejaVu Sans"/>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DejaVu Sans"/>
              </a:rPr>
              <a:t>OIT: [UCI] RCIC Proposal</a:t>
            </a:r>
            <a:endParaRPr b="0" lang="en-US" sz="3200" spc="-1" strike="noStrike">
              <a:solidFill>
                <a:srgbClr val="000000"/>
              </a:solidFill>
              <a:uFill>
                <a:solidFill>
                  <a:srgbClr val="ffffff"/>
                </a:solidFill>
              </a:uFill>
              <a:latin typeface="DejaVu Sans"/>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DejaVu Sans"/>
              </a:rPr>
              <a:t> </a:t>
            </a:r>
            <a:endParaRPr b="0" lang="en-US" sz="2800" spc="-1" strike="noStrike">
              <a:solidFill>
                <a:srgbClr val="000000"/>
              </a:solidFill>
              <a:uFill>
                <a:solidFill>
                  <a:srgbClr val="ffffff"/>
                </a:solidFill>
              </a:uFill>
              <a:latin typeface="DejaVu Sans"/>
            </a:endParaRPr>
          </a:p>
        </p:txBody>
      </p:sp>
    </p:spTree>
  </p:cSld>
  <p:timing>
    <p:tnLst>
      <p:par>
        <p:cTn id="71" dur="indefinite" restart="never" nodeType="tmRoot">
          <p:childTnLst>
            <p:seq>
              <p:cTn id="72" nodeType="mainSeq">
                <p:childTnLst>
                  <p:par>
                    <p:cTn id="73" fill="freeze">
                      <p:stCondLst>
                        <p:cond delay="indefinite"/>
                      </p:stCondLst>
                      <p:childTnLst>
                        <p:par>
                          <p:cTn id="74" fill="freeze">
                            <p:stCondLst>
                              <p:cond delay="0"/>
                            </p:stCondLst>
                            <p:childTnLst>
                              <p:par>
                                <p:cTn id="75" nodeType="clickEffect" fill="hold" presetClass="entr" presetID="1">
                                  <p:stCondLst>
                                    <p:cond delay="0"/>
                                  </p:stCondLst>
                                  <p:childTnLst>
                                    <p:set>
                                      <p:cBhvr>
                                        <p:cTn id="76" dur="1" fill="hold">
                                          <p:stCondLst>
                                            <p:cond delay="0"/>
                                          </p:stCondLst>
                                        </p:cTn>
                                        <p:tgtEl>
                                          <p:spTgt spid="73">
                                            <p:txEl>
                                              <p:pRg st="0" end="34"/>
                                            </p:txEl>
                                          </p:spTgt>
                                        </p:tgtEl>
                                        <p:attrNameLst>
                                          <p:attrName>style.visibility</p:attrName>
                                        </p:attrNameLst>
                                      </p:cBhvr>
                                      <p:to>
                                        <p:strVal val="visible"/>
                                      </p:to>
                                    </p:set>
                                  </p:childTnLst>
                                </p:cTn>
                              </p:par>
                              <p:par>
                                <p:cTn id="77" nodeType="withEffect" fill="hold" presetClass="entr" presetID="1">
                                  <p:stCondLst>
                                    <p:cond delay="0"/>
                                  </p:stCondLst>
                                  <p:childTnLst>
                                    <p:set>
                                      <p:cBhvr>
                                        <p:cTn id="78" dur="1" fill="hold">
                                          <p:stCondLst>
                                            <p:cond delay="0"/>
                                          </p:stCondLst>
                                        </p:cTn>
                                        <p:tgtEl>
                                          <p:spTgt spid="73">
                                            <p:txEl>
                                              <p:pRg st="34" end="138"/>
                                            </p:txEl>
                                          </p:spTgt>
                                        </p:tgtEl>
                                        <p:attrNameLst>
                                          <p:attrName>style.visibility</p:attrName>
                                        </p:attrNameLst>
                                      </p:cBhvr>
                                      <p:to>
                                        <p:strVal val="visible"/>
                                      </p:to>
                                    </p:set>
                                  </p:childTnLst>
                                </p:cTn>
                              </p:par>
                            </p:childTnLst>
                          </p:cTn>
                        </p:par>
                      </p:childTnLst>
                    </p:cTn>
                  </p:par>
                  <p:par>
                    <p:cTn id="79" fill="freeze">
                      <p:stCondLst>
                        <p:cond delay="indefinite"/>
                      </p:stCondLst>
                      <p:childTnLst>
                        <p:par>
                          <p:cTn id="80" fill="freeze">
                            <p:stCondLst>
                              <p:cond delay="0"/>
                            </p:stCondLst>
                            <p:childTnLst>
                              <p:par>
                                <p:cTn id="81" nodeType="clickEffect" fill="hold" presetClass="entr" presetID="1">
                                  <p:stCondLst>
                                    <p:cond delay="0"/>
                                  </p:stCondLst>
                                  <p:childTnLst>
                                    <p:set>
                                      <p:cBhvr>
                                        <p:cTn id="82" dur="1" fill="hold">
                                          <p:stCondLst>
                                            <p:cond delay="0"/>
                                          </p:stCondLst>
                                        </p:cTn>
                                        <p:tgtEl>
                                          <p:spTgt spid="73">
                                            <p:txEl>
                                              <p:pRg st="138" end="178"/>
                                            </p:txEl>
                                          </p:spTgt>
                                        </p:tgtEl>
                                        <p:attrNameLst>
                                          <p:attrName>style.visibility</p:attrName>
                                        </p:attrNameLst>
                                      </p:cBhvr>
                                      <p:to>
                                        <p:strVal val="visible"/>
                                      </p:to>
                                    </p:set>
                                  </p:childTnLst>
                                </p:cTn>
                              </p:par>
                              <p:par>
                                <p:cTn id="83" nodeType="withEffect" fill="hold" presetClass="entr" presetID="1">
                                  <p:stCondLst>
                                    <p:cond delay="0"/>
                                  </p:stCondLst>
                                  <p:childTnLst>
                                    <p:set>
                                      <p:cBhvr>
                                        <p:cTn id="84" dur="1" fill="hold">
                                          <p:stCondLst>
                                            <p:cond delay="0"/>
                                          </p:stCondLst>
                                        </p:cTn>
                                        <p:tgtEl>
                                          <p:spTgt spid="73">
                                            <p:txEl>
                                              <p:pRg st="178" end="187"/>
                                            </p:txEl>
                                          </p:spTgt>
                                        </p:tgtEl>
                                        <p:attrNameLst>
                                          <p:attrName>style.visibility</p:attrName>
                                        </p:attrNameLst>
                                      </p:cBhvr>
                                      <p:to>
                                        <p:strVal val="visible"/>
                                      </p:to>
                                    </p:set>
                                  </p:childTnLst>
                                </p:cTn>
                              </p:par>
                            </p:childTnLst>
                          </p:cTn>
                        </p:par>
                      </p:childTnLst>
                    </p:cTn>
                  </p:par>
                  <p:par>
                    <p:cTn id="85" fill="freeze">
                      <p:stCondLst>
                        <p:cond delay="indefinite"/>
                      </p:stCondLst>
                      <p:childTnLst>
                        <p:par>
                          <p:cTn id="86" fill="freeze">
                            <p:stCondLst>
                              <p:cond delay="0"/>
                            </p:stCondLst>
                            <p:childTnLst>
                              <p:par>
                                <p:cTn id="87" nodeType="clickEffect" fill="hold" presetClass="entr" presetID="1">
                                  <p:stCondLst>
                                    <p:cond delay="0"/>
                                  </p:stCondLst>
                                  <p:childTnLst>
                                    <p:set>
                                      <p:cBhvr>
                                        <p:cTn id="88" dur="1" fill="hold">
                                          <p:stCondLst>
                                            <p:cond delay="0"/>
                                          </p:stCondLst>
                                        </p:cTn>
                                        <p:tgtEl>
                                          <p:spTgt spid="73">
                                            <p:txEl>
                                              <p:pRg st="187" end="21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260</TotalTime>
  <Application>LibreOffice/5.1.4.2$Linux_X86_64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2016-11-24T12:24:28Z</dcterms:created>
  <dc:creator/>
  <dc:description/>
  <dc:language>en-US</dc:language>
  <cp:lastModifiedBy/>
  <dcterms:modified xsi:type="dcterms:W3CDTF">2016-11-30T14:54:46Z</dcterms:modified>
  <cp:revision>10</cp:revision>
  <dc:subject/>
  <dc:title/>
</cp:coreProperties>
</file>